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3"/>
  </p:notesMasterIdLst>
  <p:handoutMasterIdLst>
    <p:handoutMasterId r:id="rId84"/>
  </p:handoutMasterIdLst>
  <p:sldIdLst>
    <p:sldId id="377" r:id="rId5"/>
    <p:sldId id="269" r:id="rId6"/>
    <p:sldId id="301" r:id="rId7"/>
    <p:sldId id="419" r:id="rId8"/>
    <p:sldId id="420" r:id="rId9"/>
    <p:sldId id="376" r:id="rId10"/>
    <p:sldId id="458" r:id="rId11"/>
    <p:sldId id="459" r:id="rId12"/>
    <p:sldId id="509" r:id="rId13"/>
    <p:sldId id="510" r:id="rId14"/>
    <p:sldId id="326" r:id="rId15"/>
    <p:sldId id="327" r:id="rId16"/>
    <p:sldId id="378" r:id="rId17"/>
    <p:sldId id="516" r:id="rId18"/>
    <p:sldId id="460" r:id="rId19"/>
    <p:sldId id="428" r:id="rId20"/>
    <p:sldId id="461" r:id="rId21"/>
    <p:sldId id="365" r:id="rId22"/>
    <p:sldId id="307" r:id="rId23"/>
    <p:sldId id="462" r:id="rId24"/>
    <p:sldId id="463" r:id="rId25"/>
    <p:sldId id="491" r:id="rId26"/>
    <p:sldId id="464" r:id="rId27"/>
    <p:sldId id="436" r:id="rId28"/>
    <p:sldId id="517" r:id="rId29"/>
    <p:sldId id="437" r:id="rId30"/>
    <p:sldId id="467" r:id="rId31"/>
    <p:sldId id="468" r:id="rId32"/>
    <p:sldId id="396" r:id="rId33"/>
    <p:sldId id="351" r:id="rId34"/>
    <p:sldId id="352" r:id="rId35"/>
    <p:sldId id="511" r:id="rId36"/>
    <p:sldId id="512" r:id="rId37"/>
    <p:sldId id="357" r:id="rId38"/>
    <p:sldId id="309" r:id="rId39"/>
    <p:sldId id="442" r:id="rId40"/>
    <p:sldId id="426" r:id="rId41"/>
    <p:sldId id="444" r:id="rId42"/>
    <p:sldId id="469" r:id="rId43"/>
    <p:sldId id="470" r:id="rId44"/>
    <p:sldId id="472" r:id="rId45"/>
    <p:sldId id="473" r:id="rId46"/>
    <p:sldId id="474" r:id="rId47"/>
    <p:sldId id="475" r:id="rId48"/>
    <p:sldId id="476" r:id="rId49"/>
    <p:sldId id="478" r:id="rId50"/>
    <p:sldId id="492" r:id="rId51"/>
    <p:sldId id="479" r:id="rId52"/>
    <p:sldId id="518" r:id="rId53"/>
    <p:sldId id="480" r:id="rId54"/>
    <p:sldId id="493" r:id="rId55"/>
    <p:sldId id="494" r:id="rId56"/>
    <p:sldId id="481" r:id="rId57"/>
    <p:sldId id="482" r:id="rId58"/>
    <p:sldId id="483" r:id="rId59"/>
    <p:sldId id="484" r:id="rId60"/>
    <p:sldId id="495" r:id="rId61"/>
    <p:sldId id="497" r:id="rId62"/>
    <p:sldId id="513" r:id="rId63"/>
    <p:sldId id="514" r:id="rId64"/>
    <p:sldId id="498" r:id="rId65"/>
    <p:sldId id="499" r:id="rId66"/>
    <p:sldId id="500" r:id="rId67"/>
    <p:sldId id="501" r:id="rId68"/>
    <p:sldId id="519" r:id="rId69"/>
    <p:sldId id="502" r:id="rId70"/>
    <p:sldId id="503" r:id="rId71"/>
    <p:sldId id="504" r:id="rId72"/>
    <p:sldId id="505" r:id="rId73"/>
    <p:sldId id="506" r:id="rId74"/>
    <p:sldId id="520" r:id="rId75"/>
    <p:sldId id="507" r:id="rId76"/>
    <p:sldId id="508" r:id="rId77"/>
    <p:sldId id="485" r:id="rId78"/>
    <p:sldId id="486" r:id="rId79"/>
    <p:sldId id="490" r:id="rId80"/>
    <p:sldId id="515" r:id="rId81"/>
    <p:sldId id="487" r:id="rId82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F06A90B-A749-208A-D00E-EF25335465EC}" name="Divya Krishnakumar" initials="DK" userId="S::divya.krishnakumar@ansrsource.com::083ee865-650d-4256-9272-f4d91147c45c" providerId="AD"/>
  <p188:author id="{BF2A948C-1811-CB48-BB9C-92871E13B267}" name="ansrsource_17" initials="AW" userId="ansrsource_17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ola, Courtney A" initials="TCA" lastIdx="1" clrIdx="0">
    <p:extLst>
      <p:ext uri="{19B8F6BF-5375-455C-9EA6-DF929625EA0E}">
        <p15:presenceInfo xmlns:p15="http://schemas.microsoft.com/office/powerpoint/2012/main" userId="S-1-5-21-4027829005-1107895287-290554039-156439" providerId="AD"/>
      </p:ext>
    </p:extLst>
  </p:cmAuthor>
  <p:cmAuthor id="2" name="Onderdonk, Natalie" initials="ON" lastIdx="1" clrIdx="1">
    <p:extLst>
      <p:ext uri="{19B8F6BF-5375-455C-9EA6-DF929625EA0E}">
        <p15:presenceInfo xmlns:p15="http://schemas.microsoft.com/office/powerpoint/2012/main" userId="S::Natalie.Onderdonk@cengage.com::794b6c7a-2b12-4b61-8069-51114120681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A78"/>
    <a:srgbClr val="000000"/>
    <a:srgbClr val="E9255F"/>
    <a:srgbClr val="006298"/>
    <a:srgbClr val="FF6300"/>
    <a:srgbClr val="0098D4"/>
    <a:srgbClr val="00B8E7"/>
    <a:srgbClr val="81D0ED"/>
    <a:srgbClr val="F6B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5DD120-8198-4657-B602-28D655A03F68}" v="66" dt="2022-02-20T08:19:35.753"/>
    <p1510:client id="{F1AE951D-5AF3-08BA-3249-5F20E5C5127B}" v="2" dt="2022-02-22T06:53:27.2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061" autoAdjust="0"/>
  </p:normalViewPr>
  <p:slideViewPr>
    <p:cSldViewPr snapToGrid="0">
      <p:cViewPr varScale="1">
        <p:scale>
          <a:sx n="62" d="100"/>
          <a:sy n="62" d="100"/>
        </p:scale>
        <p:origin x="336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handoutMaster" Target="handoutMasters/handoutMaster1.xml"/><Relationship Id="rId89" Type="http://schemas.openxmlformats.org/officeDocument/2006/relationships/tableStyles" Target="tableStyle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microsoft.com/office/2016/11/relationships/changesInfo" Target="changesInfos/changesInfo1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notesMaster" Target="notesMasters/notesMaster1.xml"/><Relationship Id="rId88" Type="http://schemas.openxmlformats.org/officeDocument/2006/relationships/theme" Target="theme/theme1.xml"/><Relationship Id="rId9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microsoft.com/office/2018/10/relationships/authors" Target="authors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viewProps" Target="viewProps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vya Krishnakumar" userId="S::divya.krishnakumar@ansrsource.com::083ee865-650d-4256-9272-f4d91147c45c" providerId="AD" clId="Web-{F1AE951D-5AF3-08BA-3249-5F20E5C5127B}"/>
    <pc:docChg chg="modSld">
      <pc:chgData name="Divya Krishnakumar" userId="S::divya.krishnakumar@ansrsource.com::083ee865-650d-4256-9272-f4d91147c45c" providerId="AD" clId="Web-{F1AE951D-5AF3-08BA-3249-5F20E5C5127B}" dt="2022-02-22T06:53:27.222" v="1"/>
      <pc:docMkLst>
        <pc:docMk/>
      </pc:docMkLst>
      <pc:sldChg chg="modSp">
        <pc:chgData name="Divya Krishnakumar" userId="S::divya.krishnakumar@ansrsource.com::083ee865-650d-4256-9272-f4d91147c45c" providerId="AD" clId="Web-{F1AE951D-5AF3-08BA-3249-5F20E5C5127B}" dt="2022-02-22T06:53:27.222" v="1"/>
        <pc:sldMkLst>
          <pc:docMk/>
          <pc:sldMk cId="288985424" sldId="436"/>
        </pc:sldMkLst>
        <pc:spChg chg="mod">
          <ac:chgData name="Divya Krishnakumar" userId="S::divya.krishnakumar@ansrsource.com::083ee865-650d-4256-9272-f4d91147c45c" providerId="AD" clId="Web-{F1AE951D-5AF3-08BA-3249-5F20E5C5127B}" dt="2022-02-22T06:53:27.222" v="1"/>
          <ac:spMkLst>
            <pc:docMk/>
            <pc:sldMk cId="288985424" sldId="436"/>
            <ac:spMk id="7" creationId="{045CD120-AFFC-4BEA-A617-47DCF0109B5C}"/>
          </ac:spMkLst>
        </pc:spChg>
      </pc:sldChg>
    </pc:docChg>
  </pc:docChgLst>
  <pc:docChgLst>
    <pc:chgData name="Divya Krishnakumar" userId="083ee865-650d-4256-9272-f4d91147c45c" providerId="ADAL" clId="{545DD120-8198-4657-B602-28D655A03F68}"/>
    <pc:docChg chg="undo custSel modSld">
      <pc:chgData name="Divya Krishnakumar" userId="083ee865-650d-4256-9272-f4d91147c45c" providerId="ADAL" clId="{545DD120-8198-4657-B602-28D655A03F68}" dt="2022-02-20T08:18:55.653" v="107" actId="108"/>
      <pc:docMkLst>
        <pc:docMk/>
      </pc:docMkLst>
      <pc:sldChg chg="modSp mod">
        <pc:chgData name="Divya Krishnakumar" userId="083ee865-650d-4256-9272-f4d91147c45c" providerId="ADAL" clId="{545DD120-8198-4657-B602-28D655A03F68}" dt="2022-02-20T06:51:30.573" v="31" actId="108"/>
        <pc:sldMkLst>
          <pc:docMk/>
          <pc:sldMk cId="54954228" sldId="269"/>
        </pc:sldMkLst>
        <pc:spChg chg="mod">
          <ac:chgData name="Divya Krishnakumar" userId="083ee865-650d-4256-9272-f4d91147c45c" providerId="ADAL" clId="{545DD120-8198-4657-B602-28D655A03F68}" dt="2022-02-20T06:51:30.573" v="31" actId="108"/>
          <ac:spMkLst>
            <pc:docMk/>
            <pc:sldMk cId="54954228" sldId="269"/>
            <ac:spMk id="2" creationId="{00000000-0000-0000-0000-000000000000}"/>
          </ac:spMkLst>
        </pc:spChg>
      </pc:sldChg>
      <pc:sldChg chg="modSp mod">
        <pc:chgData name="Divya Krishnakumar" userId="083ee865-650d-4256-9272-f4d91147c45c" providerId="ADAL" clId="{545DD120-8198-4657-B602-28D655A03F68}" dt="2022-02-20T07:03:13.881" v="45" actId="20577"/>
        <pc:sldMkLst>
          <pc:docMk/>
          <pc:sldMk cId="3831289291" sldId="307"/>
        </pc:sldMkLst>
        <pc:spChg chg="mod">
          <ac:chgData name="Divya Krishnakumar" userId="083ee865-650d-4256-9272-f4d91147c45c" providerId="ADAL" clId="{545DD120-8198-4657-B602-28D655A03F68}" dt="2022-02-20T07:03:13.881" v="45" actId="20577"/>
          <ac:spMkLst>
            <pc:docMk/>
            <pc:sldMk cId="3831289291" sldId="307"/>
            <ac:spMk id="6" creationId="{1560DD7E-8221-45EC-B849-91DC33361686}"/>
          </ac:spMkLst>
        </pc:spChg>
      </pc:sldChg>
      <pc:sldChg chg="modSp mod">
        <pc:chgData name="Divya Krishnakumar" userId="083ee865-650d-4256-9272-f4d91147c45c" providerId="ADAL" clId="{545DD120-8198-4657-B602-28D655A03F68}" dt="2022-02-19T15:20:17.914" v="2" actId="6549"/>
        <pc:sldMkLst>
          <pc:docMk/>
          <pc:sldMk cId="670972609" sldId="309"/>
        </pc:sldMkLst>
        <pc:spChg chg="mod">
          <ac:chgData name="Divya Krishnakumar" userId="083ee865-650d-4256-9272-f4d91147c45c" providerId="ADAL" clId="{545DD120-8198-4657-B602-28D655A03F68}" dt="2022-02-19T15:20:17.914" v="2" actId="6549"/>
          <ac:spMkLst>
            <pc:docMk/>
            <pc:sldMk cId="670972609" sldId="309"/>
            <ac:spMk id="5" creationId="{A4B80130-72C9-41FC-8599-88CBF27BC6C5}"/>
          </ac:spMkLst>
        </pc:spChg>
      </pc:sldChg>
      <pc:sldChg chg="addCm">
        <pc:chgData name="Divya Krishnakumar" userId="083ee865-650d-4256-9272-f4d91147c45c" providerId="ADAL" clId="{545DD120-8198-4657-B602-28D655A03F68}" dt="2022-02-20T06:58:35.761" v="37"/>
        <pc:sldMkLst>
          <pc:docMk/>
          <pc:sldMk cId="2824604769" sldId="327"/>
        </pc:sldMkLst>
      </pc:sldChg>
      <pc:sldChg chg="modSp mod">
        <pc:chgData name="Divya Krishnakumar" userId="083ee865-650d-4256-9272-f4d91147c45c" providerId="ADAL" clId="{545DD120-8198-4657-B602-28D655A03F68}" dt="2022-02-19T15:23:20.678" v="18" actId="6549"/>
        <pc:sldMkLst>
          <pc:docMk/>
          <pc:sldMk cId="2532773647" sldId="357"/>
        </pc:sldMkLst>
        <pc:spChg chg="mod">
          <ac:chgData name="Divya Krishnakumar" userId="083ee865-650d-4256-9272-f4d91147c45c" providerId="ADAL" clId="{545DD120-8198-4657-B602-28D655A03F68}" dt="2022-02-19T15:23:20.678" v="18" actId="6549"/>
          <ac:spMkLst>
            <pc:docMk/>
            <pc:sldMk cId="2532773647" sldId="357"/>
            <ac:spMk id="3" creationId="{137FD6E0-DE58-42D3-A2D7-3F26486CBD74}"/>
          </ac:spMkLst>
        </pc:spChg>
      </pc:sldChg>
      <pc:sldChg chg="modSp mod">
        <pc:chgData name="Divya Krishnakumar" userId="083ee865-650d-4256-9272-f4d91147c45c" providerId="ADAL" clId="{545DD120-8198-4657-B602-28D655A03F68}" dt="2022-02-19T15:30:20.479" v="30"/>
        <pc:sldMkLst>
          <pc:docMk/>
          <pc:sldMk cId="1460256132" sldId="376"/>
        </pc:sldMkLst>
        <pc:spChg chg="mod">
          <ac:chgData name="Divya Krishnakumar" userId="083ee865-650d-4256-9272-f4d91147c45c" providerId="ADAL" clId="{545DD120-8198-4657-B602-28D655A03F68}" dt="2022-02-19T15:30:20.479" v="30"/>
          <ac:spMkLst>
            <pc:docMk/>
            <pc:sldMk cId="1460256132" sldId="376"/>
            <ac:spMk id="2" creationId="{00000000-0000-0000-0000-000000000000}"/>
          </ac:spMkLst>
        </pc:spChg>
      </pc:sldChg>
      <pc:sldChg chg="modSp mod">
        <pc:chgData name="Divya Krishnakumar" userId="083ee865-650d-4256-9272-f4d91147c45c" providerId="ADAL" clId="{545DD120-8198-4657-B602-28D655A03F68}" dt="2022-02-20T06:52:42.927" v="33" actId="20577"/>
        <pc:sldMkLst>
          <pc:docMk/>
          <pc:sldMk cId="2064070850" sldId="420"/>
        </pc:sldMkLst>
        <pc:spChg chg="mod">
          <ac:chgData name="Divya Krishnakumar" userId="083ee865-650d-4256-9272-f4d91147c45c" providerId="ADAL" clId="{545DD120-8198-4657-B602-28D655A03F68}" dt="2022-02-20T06:52:42.927" v="33" actId="20577"/>
          <ac:spMkLst>
            <pc:docMk/>
            <pc:sldMk cId="2064070850" sldId="420"/>
            <ac:spMk id="3" creationId="{DE482330-7DDD-44FE-B24F-B5505B0ED059}"/>
          </ac:spMkLst>
        </pc:spChg>
      </pc:sldChg>
      <pc:sldChg chg="modSp mod addCm modCm">
        <pc:chgData name="Divya Krishnakumar" userId="083ee865-650d-4256-9272-f4d91147c45c" providerId="ADAL" clId="{545DD120-8198-4657-B602-28D655A03F68}" dt="2022-02-20T07:24:32.147" v="72" actId="20577"/>
        <pc:sldMkLst>
          <pc:docMk/>
          <pc:sldMk cId="738809376" sldId="426"/>
        </pc:sldMkLst>
        <pc:spChg chg="mod">
          <ac:chgData name="Divya Krishnakumar" userId="083ee865-650d-4256-9272-f4d91147c45c" providerId="ADAL" clId="{545DD120-8198-4657-B602-28D655A03F68}" dt="2022-02-20T07:24:32.147" v="72" actId="20577"/>
          <ac:spMkLst>
            <pc:docMk/>
            <pc:sldMk cId="738809376" sldId="426"/>
            <ac:spMk id="3" creationId="{21B2C0BA-5679-4A93-9415-64136FD23446}"/>
          </ac:spMkLst>
        </pc:spChg>
        <pc:spChg chg="mod">
          <ac:chgData name="Divya Krishnakumar" userId="083ee865-650d-4256-9272-f4d91147c45c" providerId="ADAL" clId="{545DD120-8198-4657-B602-28D655A03F68}" dt="2022-02-19T15:21:06.782" v="5" actId="6549"/>
          <ac:spMkLst>
            <pc:docMk/>
            <pc:sldMk cId="738809376" sldId="426"/>
            <ac:spMk id="6" creationId="{D6D604B7-D787-45D7-8D70-002B6C256786}"/>
          </ac:spMkLst>
        </pc:spChg>
      </pc:sldChg>
      <pc:sldChg chg="addCm modCm">
        <pc:chgData name="Divya Krishnakumar" userId="083ee865-650d-4256-9272-f4d91147c45c" providerId="ADAL" clId="{545DD120-8198-4657-B602-28D655A03F68}" dt="2022-02-20T07:18:41.353" v="59"/>
        <pc:sldMkLst>
          <pc:docMk/>
          <pc:sldMk cId="288985424" sldId="436"/>
        </pc:sldMkLst>
      </pc:sldChg>
      <pc:sldChg chg="modSp mod">
        <pc:chgData name="Divya Krishnakumar" userId="083ee865-650d-4256-9272-f4d91147c45c" providerId="ADAL" clId="{545DD120-8198-4657-B602-28D655A03F68}" dt="2022-02-20T07:22:56.243" v="65" actId="20577"/>
        <pc:sldMkLst>
          <pc:docMk/>
          <pc:sldMk cId="2409416284" sldId="442"/>
        </pc:sldMkLst>
        <pc:graphicFrameChg chg="modGraphic">
          <ac:chgData name="Divya Krishnakumar" userId="083ee865-650d-4256-9272-f4d91147c45c" providerId="ADAL" clId="{545DD120-8198-4657-B602-28D655A03F68}" dt="2022-02-20T07:22:56.243" v="65" actId="20577"/>
          <ac:graphicFrameMkLst>
            <pc:docMk/>
            <pc:sldMk cId="2409416284" sldId="442"/>
            <ac:graphicFrameMk id="3" creationId="{680196A4-AD10-453F-8F9F-4D1796B282B9}"/>
          </ac:graphicFrameMkLst>
        </pc:graphicFrameChg>
      </pc:sldChg>
      <pc:sldChg chg="modSp mod">
        <pc:chgData name="Divya Krishnakumar" userId="083ee865-650d-4256-9272-f4d91147c45c" providerId="ADAL" clId="{545DD120-8198-4657-B602-28D655A03F68}" dt="2022-02-20T07:25:00.247" v="75" actId="20577"/>
        <pc:sldMkLst>
          <pc:docMk/>
          <pc:sldMk cId="3017482484" sldId="444"/>
        </pc:sldMkLst>
        <pc:spChg chg="mod">
          <ac:chgData name="Divya Krishnakumar" userId="083ee865-650d-4256-9272-f4d91147c45c" providerId="ADAL" clId="{545DD120-8198-4657-B602-28D655A03F68}" dt="2022-02-19T15:21:11.240" v="8" actId="20577"/>
          <ac:spMkLst>
            <pc:docMk/>
            <pc:sldMk cId="3017482484" sldId="444"/>
            <ac:spMk id="2" creationId="{7E08D76F-6212-4808-9308-84E18F6B98D4}"/>
          </ac:spMkLst>
        </pc:spChg>
        <pc:spChg chg="mod">
          <ac:chgData name="Divya Krishnakumar" userId="083ee865-650d-4256-9272-f4d91147c45c" providerId="ADAL" clId="{545DD120-8198-4657-B602-28D655A03F68}" dt="2022-02-20T07:25:00.247" v="75" actId="20577"/>
          <ac:spMkLst>
            <pc:docMk/>
            <pc:sldMk cId="3017482484" sldId="444"/>
            <ac:spMk id="5" creationId="{DB81ADF7-0F46-4535-943B-1C92F6FF6203}"/>
          </ac:spMkLst>
        </pc:spChg>
      </pc:sldChg>
      <pc:sldChg chg="modSp mod">
        <pc:chgData name="Divya Krishnakumar" userId="083ee865-650d-4256-9272-f4d91147c45c" providerId="ADAL" clId="{545DD120-8198-4657-B602-28D655A03F68}" dt="2022-02-20T06:55:57.765" v="36" actId="20577"/>
        <pc:sldMkLst>
          <pc:docMk/>
          <pc:sldMk cId="1140120533" sldId="459"/>
        </pc:sldMkLst>
        <pc:spChg chg="mod">
          <ac:chgData name="Divya Krishnakumar" userId="083ee865-650d-4256-9272-f4d91147c45c" providerId="ADAL" clId="{545DD120-8198-4657-B602-28D655A03F68}" dt="2022-02-20T06:55:57.765" v="36" actId="20577"/>
          <ac:spMkLst>
            <pc:docMk/>
            <pc:sldMk cId="1140120533" sldId="459"/>
            <ac:spMk id="2" creationId="{00000000-0000-0000-0000-000000000000}"/>
          </ac:spMkLst>
        </pc:spChg>
      </pc:sldChg>
      <pc:sldChg chg="modSp mod">
        <pc:chgData name="Divya Krishnakumar" userId="083ee865-650d-4256-9272-f4d91147c45c" providerId="ADAL" clId="{545DD120-8198-4657-B602-28D655A03F68}" dt="2022-02-20T07:00:28.829" v="38" actId="20577"/>
        <pc:sldMkLst>
          <pc:docMk/>
          <pc:sldMk cId="2102114691" sldId="460"/>
        </pc:sldMkLst>
        <pc:graphicFrameChg chg="modGraphic">
          <ac:chgData name="Divya Krishnakumar" userId="083ee865-650d-4256-9272-f4d91147c45c" providerId="ADAL" clId="{545DD120-8198-4657-B602-28D655A03F68}" dt="2022-02-20T07:00:28.829" v="38" actId="20577"/>
          <ac:graphicFrameMkLst>
            <pc:docMk/>
            <pc:sldMk cId="2102114691" sldId="460"/>
            <ac:graphicFrameMk id="3" creationId="{1A999479-19FD-4D1F-A00C-1201D0A00704}"/>
          </ac:graphicFrameMkLst>
        </pc:graphicFrameChg>
      </pc:sldChg>
      <pc:sldChg chg="modSp mod">
        <pc:chgData name="Divya Krishnakumar" userId="083ee865-650d-4256-9272-f4d91147c45c" providerId="ADAL" clId="{545DD120-8198-4657-B602-28D655A03F68}" dt="2022-02-20T07:15:27.647" v="57"/>
        <pc:sldMkLst>
          <pc:docMk/>
          <pc:sldMk cId="1580615365" sldId="464"/>
        </pc:sldMkLst>
        <pc:graphicFrameChg chg="mod modGraphic">
          <ac:chgData name="Divya Krishnakumar" userId="083ee865-650d-4256-9272-f4d91147c45c" providerId="ADAL" clId="{545DD120-8198-4657-B602-28D655A03F68}" dt="2022-02-20T07:15:27.647" v="57"/>
          <ac:graphicFrameMkLst>
            <pc:docMk/>
            <pc:sldMk cId="1580615365" sldId="464"/>
            <ac:graphicFrameMk id="3" creationId="{4EB61356-6CD2-4A32-BAEB-158EC08A65AE}"/>
          </ac:graphicFrameMkLst>
        </pc:graphicFrameChg>
      </pc:sldChg>
      <pc:sldChg chg="addCm">
        <pc:chgData name="Divya Krishnakumar" userId="083ee865-650d-4256-9272-f4d91147c45c" providerId="ADAL" clId="{545DD120-8198-4657-B602-28D655A03F68}" dt="2022-02-20T07:20:03.300" v="60"/>
        <pc:sldMkLst>
          <pc:docMk/>
          <pc:sldMk cId="80918690" sldId="467"/>
        </pc:sldMkLst>
      </pc:sldChg>
      <pc:sldChg chg="modSp mod addCm">
        <pc:chgData name="Divya Krishnakumar" userId="083ee865-650d-4256-9272-f4d91147c45c" providerId="ADAL" clId="{545DD120-8198-4657-B602-28D655A03F68}" dt="2022-02-20T07:47:51.678" v="78"/>
        <pc:sldMkLst>
          <pc:docMk/>
          <pc:sldMk cId="457845496" sldId="474"/>
        </pc:sldMkLst>
        <pc:graphicFrameChg chg="modGraphic">
          <ac:chgData name="Divya Krishnakumar" userId="083ee865-650d-4256-9272-f4d91147c45c" providerId="ADAL" clId="{545DD120-8198-4657-B602-28D655A03F68}" dt="2022-02-20T07:46:51.341" v="77" actId="20577"/>
          <ac:graphicFrameMkLst>
            <pc:docMk/>
            <pc:sldMk cId="457845496" sldId="474"/>
            <ac:graphicFrameMk id="5" creationId="{B24A8664-B7BD-4E01-BBF0-C2D13CD5DFE4}"/>
          </ac:graphicFrameMkLst>
        </pc:graphicFrameChg>
      </pc:sldChg>
      <pc:sldChg chg="addCm delCm">
        <pc:chgData name="Divya Krishnakumar" userId="083ee865-650d-4256-9272-f4d91147c45c" providerId="ADAL" clId="{545DD120-8198-4657-B602-28D655A03F68}" dt="2022-02-20T07:54:23.446" v="84"/>
        <pc:sldMkLst>
          <pc:docMk/>
          <pc:sldMk cId="727454155" sldId="480"/>
        </pc:sldMkLst>
      </pc:sldChg>
      <pc:sldChg chg="modSp mod">
        <pc:chgData name="Divya Krishnakumar" userId="083ee865-650d-4256-9272-f4d91147c45c" providerId="ADAL" clId="{545DD120-8198-4657-B602-28D655A03F68}" dt="2022-02-20T07:58:18.816" v="92" actId="20577"/>
        <pc:sldMkLst>
          <pc:docMk/>
          <pc:sldMk cId="1463233890" sldId="484"/>
        </pc:sldMkLst>
        <pc:spChg chg="mod">
          <ac:chgData name="Divya Krishnakumar" userId="083ee865-650d-4256-9272-f4d91147c45c" providerId="ADAL" clId="{545DD120-8198-4657-B602-28D655A03F68}" dt="2022-02-20T07:55:41.099" v="86" actId="20577"/>
          <ac:spMkLst>
            <pc:docMk/>
            <pc:sldMk cId="1463233890" sldId="484"/>
            <ac:spMk id="2" creationId="{17E27644-E5C3-490F-86F8-5C499DEF5DE3}"/>
          </ac:spMkLst>
        </pc:spChg>
        <pc:graphicFrameChg chg="modGraphic">
          <ac:chgData name="Divya Krishnakumar" userId="083ee865-650d-4256-9272-f4d91147c45c" providerId="ADAL" clId="{545DD120-8198-4657-B602-28D655A03F68}" dt="2022-02-20T07:58:18.816" v="92" actId="20577"/>
          <ac:graphicFrameMkLst>
            <pc:docMk/>
            <pc:sldMk cId="1463233890" sldId="484"/>
            <ac:graphicFrameMk id="4" creationId="{6CBE7647-B111-496C-A9A3-B6E8CA33C9FF}"/>
          </ac:graphicFrameMkLst>
        </pc:graphicFrameChg>
      </pc:sldChg>
      <pc:sldChg chg="modSp mod">
        <pc:chgData name="Divya Krishnakumar" userId="083ee865-650d-4256-9272-f4d91147c45c" providerId="ADAL" clId="{545DD120-8198-4657-B602-28D655A03F68}" dt="2022-02-20T08:18:11.401" v="106" actId="15"/>
        <pc:sldMkLst>
          <pc:docMk/>
          <pc:sldMk cId="3193652504" sldId="485"/>
        </pc:sldMkLst>
        <pc:spChg chg="mod">
          <ac:chgData name="Divya Krishnakumar" userId="083ee865-650d-4256-9272-f4d91147c45c" providerId="ADAL" clId="{545DD120-8198-4657-B602-28D655A03F68}" dt="2022-02-20T08:18:11.401" v="106" actId="15"/>
          <ac:spMkLst>
            <pc:docMk/>
            <pc:sldMk cId="3193652504" sldId="485"/>
            <ac:spMk id="3" creationId="{5CB04FB9-C412-42AF-842A-BE2A34A5BD9D}"/>
          </ac:spMkLst>
        </pc:spChg>
      </pc:sldChg>
      <pc:sldChg chg="modSp mod">
        <pc:chgData name="Divya Krishnakumar" userId="083ee865-650d-4256-9272-f4d91147c45c" providerId="ADAL" clId="{545DD120-8198-4657-B602-28D655A03F68}" dt="2022-02-20T08:18:55.653" v="107" actId="108"/>
        <pc:sldMkLst>
          <pc:docMk/>
          <pc:sldMk cId="2997004488" sldId="487"/>
        </pc:sldMkLst>
        <pc:spChg chg="mod">
          <ac:chgData name="Divya Krishnakumar" userId="083ee865-650d-4256-9272-f4d91147c45c" providerId="ADAL" clId="{545DD120-8198-4657-B602-28D655A03F68}" dt="2022-02-20T08:18:55.653" v="107" actId="108"/>
          <ac:spMkLst>
            <pc:docMk/>
            <pc:sldMk cId="2997004488" sldId="487"/>
            <ac:spMk id="3" creationId="{E14E31A1-7FE4-4677-B247-B5B1AB3A168C}"/>
          </ac:spMkLst>
        </pc:spChg>
      </pc:sldChg>
      <pc:sldChg chg="modSp mod addCm">
        <pc:chgData name="Divya Krishnakumar" userId="083ee865-650d-4256-9272-f4d91147c45c" providerId="ADAL" clId="{545DD120-8198-4657-B602-28D655A03F68}" dt="2022-02-20T07:52:23.249" v="82"/>
        <pc:sldMkLst>
          <pc:docMk/>
          <pc:sldMk cId="243363908" sldId="492"/>
        </pc:sldMkLst>
        <pc:spChg chg="mod">
          <ac:chgData name="Divya Krishnakumar" userId="083ee865-650d-4256-9272-f4d91147c45c" providerId="ADAL" clId="{545DD120-8198-4657-B602-28D655A03F68}" dt="2022-02-20T07:52:04.556" v="81" actId="20577"/>
          <ac:spMkLst>
            <pc:docMk/>
            <pc:sldMk cId="243363908" sldId="492"/>
            <ac:spMk id="3" creationId="{F360BBEB-CCF4-478B-B235-A4B8B350A30C}"/>
          </ac:spMkLst>
        </pc:spChg>
      </pc:sldChg>
      <pc:sldChg chg="modSp mod">
        <pc:chgData name="Divya Krishnakumar" userId="083ee865-650d-4256-9272-f4d91147c45c" providerId="ADAL" clId="{545DD120-8198-4657-B602-28D655A03F68}" dt="2022-02-20T07:59:35.542" v="97" actId="20577"/>
        <pc:sldMkLst>
          <pc:docMk/>
          <pc:sldMk cId="3930431642" sldId="495"/>
        </pc:sldMkLst>
        <pc:spChg chg="mod">
          <ac:chgData name="Divya Krishnakumar" userId="083ee865-650d-4256-9272-f4d91147c45c" providerId="ADAL" clId="{545DD120-8198-4657-B602-28D655A03F68}" dt="2022-02-20T07:55:49.972" v="88" actId="20577"/>
          <ac:spMkLst>
            <pc:docMk/>
            <pc:sldMk cId="3930431642" sldId="495"/>
            <ac:spMk id="2" creationId="{17E27644-E5C3-490F-86F8-5C499DEF5DE3}"/>
          </ac:spMkLst>
        </pc:spChg>
        <pc:graphicFrameChg chg="modGraphic">
          <ac:chgData name="Divya Krishnakumar" userId="083ee865-650d-4256-9272-f4d91147c45c" providerId="ADAL" clId="{545DD120-8198-4657-B602-28D655A03F68}" dt="2022-02-20T07:59:35.542" v="97" actId="20577"/>
          <ac:graphicFrameMkLst>
            <pc:docMk/>
            <pc:sldMk cId="3930431642" sldId="495"/>
            <ac:graphicFrameMk id="4" creationId="{6CBE7647-B111-496C-A9A3-B6E8CA33C9FF}"/>
          </ac:graphicFrameMkLst>
        </pc:graphicFrameChg>
      </pc:sldChg>
      <pc:sldChg chg="modSp mod">
        <pc:chgData name="Divya Krishnakumar" userId="083ee865-650d-4256-9272-f4d91147c45c" providerId="ADAL" clId="{545DD120-8198-4657-B602-28D655A03F68}" dt="2022-02-20T07:55:54.012" v="90" actId="20577"/>
        <pc:sldMkLst>
          <pc:docMk/>
          <pc:sldMk cId="4293351979" sldId="497"/>
        </pc:sldMkLst>
        <pc:spChg chg="mod">
          <ac:chgData name="Divya Krishnakumar" userId="083ee865-650d-4256-9272-f4d91147c45c" providerId="ADAL" clId="{545DD120-8198-4657-B602-28D655A03F68}" dt="2022-02-20T07:55:54.012" v="90" actId="20577"/>
          <ac:spMkLst>
            <pc:docMk/>
            <pc:sldMk cId="4293351979" sldId="497"/>
            <ac:spMk id="2" creationId="{17E27644-E5C3-490F-86F8-5C499DEF5DE3}"/>
          </ac:spMkLst>
        </pc:spChg>
      </pc:sldChg>
      <pc:sldChg chg="addCm">
        <pc:chgData name="Divya Krishnakumar" userId="083ee865-650d-4256-9272-f4d91147c45c" providerId="ADAL" clId="{545DD120-8198-4657-B602-28D655A03F68}" dt="2022-02-20T08:02:14.460" v="99"/>
        <pc:sldMkLst>
          <pc:docMk/>
          <pc:sldMk cId="4075536849" sldId="499"/>
        </pc:sldMkLst>
      </pc:sldChg>
      <pc:sldChg chg="modSp mod">
        <pc:chgData name="Divya Krishnakumar" userId="083ee865-650d-4256-9272-f4d91147c45c" providerId="ADAL" clId="{545DD120-8198-4657-B602-28D655A03F68}" dt="2022-02-20T08:02:41.917" v="100" actId="2711"/>
        <pc:sldMkLst>
          <pc:docMk/>
          <pc:sldMk cId="3853195201" sldId="500"/>
        </pc:sldMkLst>
        <pc:spChg chg="mod">
          <ac:chgData name="Divya Krishnakumar" userId="083ee865-650d-4256-9272-f4d91147c45c" providerId="ADAL" clId="{545DD120-8198-4657-B602-28D655A03F68}" dt="2022-02-20T08:02:41.917" v="100" actId="2711"/>
          <ac:spMkLst>
            <pc:docMk/>
            <pc:sldMk cId="3853195201" sldId="500"/>
            <ac:spMk id="7" creationId="{FAC4B452-9ED5-43ED-BDC7-4D8D8E199FD2}"/>
          </ac:spMkLst>
        </pc:spChg>
      </pc:sldChg>
      <pc:sldChg chg="modSp mod">
        <pc:chgData name="Divya Krishnakumar" userId="083ee865-650d-4256-9272-f4d91147c45c" providerId="ADAL" clId="{545DD120-8198-4657-B602-28D655A03F68}" dt="2022-02-20T08:03:33.549" v="102" actId="20577"/>
        <pc:sldMkLst>
          <pc:docMk/>
          <pc:sldMk cId="49533817" sldId="502"/>
        </pc:sldMkLst>
        <pc:spChg chg="mod">
          <ac:chgData name="Divya Krishnakumar" userId="083ee865-650d-4256-9272-f4d91147c45c" providerId="ADAL" clId="{545DD120-8198-4657-B602-28D655A03F68}" dt="2022-02-20T08:03:33.549" v="102" actId="20577"/>
          <ac:spMkLst>
            <pc:docMk/>
            <pc:sldMk cId="49533817" sldId="502"/>
            <ac:spMk id="3" creationId="{00EB979B-A2D4-464E-9B7B-9304EBE012DC}"/>
          </ac:spMkLst>
        </pc:spChg>
      </pc:sldChg>
      <pc:sldChg chg="modSp mod addCm">
        <pc:chgData name="Divya Krishnakumar" userId="083ee865-650d-4256-9272-f4d91147c45c" providerId="ADAL" clId="{545DD120-8198-4657-B602-28D655A03F68}" dt="2022-02-20T08:16:41.024" v="103"/>
        <pc:sldMkLst>
          <pc:docMk/>
          <pc:sldMk cId="2764674781" sldId="505"/>
        </pc:sldMkLst>
        <pc:spChg chg="mod">
          <ac:chgData name="Divya Krishnakumar" userId="083ee865-650d-4256-9272-f4d91147c45c" providerId="ADAL" clId="{545DD120-8198-4657-B602-28D655A03F68}" dt="2022-02-19T15:29:30.488" v="28" actId="313"/>
          <ac:spMkLst>
            <pc:docMk/>
            <pc:sldMk cId="2764674781" sldId="505"/>
            <ac:spMk id="5" creationId="{33C049DD-CCF1-4B46-B60C-466EE0FB3522}"/>
          </ac:spMkLst>
        </pc:spChg>
      </pc:sldChg>
      <pc:sldChg chg="addCm">
        <pc:chgData name="Divya Krishnakumar" userId="083ee865-650d-4256-9272-f4d91147c45c" providerId="ADAL" clId="{545DD120-8198-4657-B602-28D655A03F68}" dt="2022-02-19T15:22:04.897" v="9"/>
        <pc:sldMkLst>
          <pc:docMk/>
          <pc:sldMk cId="2551174329" sldId="507"/>
        </pc:sldMkLst>
      </pc:sldChg>
      <pc:sldChg chg="addCm">
        <pc:chgData name="Divya Krishnakumar" userId="083ee865-650d-4256-9272-f4d91147c45c" providerId="ADAL" clId="{545DD120-8198-4657-B602-28D655A03F68}" dt="2022-02-20T08:17:54.078" v="104"/>
        <pc:sldMkLst>
          <pc:docMk/>
          <pc:sldMk cId="1280343192" sldId="508"/>
        </pc:sldMkLst>
      </pc:sldChg>
      <pc:sldChg chg="modSp mod">
        <pc:chgData name="Divya Krishnakumar" userId="083ee865-650d-4256-9272-f4d91147c45c" providerId="ADAL" clId="{545DD120-8198-4657-B602-28D655A03F68}" dt="2022-02-20T07:21:03.320" v="61" actId="108"/>
        <pc:sldMkLst>
          <pc:docMk/>
          <pc:sldMk cId="3805189633" sldId="512"/>
        </pc:sldMkLst>
        <pc:spChg chg="mod">
          <ac:chgData name="Divya Krishnakumar" userId="083ee865-650d-4256-9272-f4d91147c45c" providerId="ADAL" clId="{545DD120-8198-4657-B602-28D655A03F68}" dt="2022-02-20T07:21:03.320" v="61" actId="108"/>
          <ac:spMkLst>
            <pc:docMk/>
            <pc:sldMk cId="3805189633" sldId="512"/>
            <ac:spMk id="2" creationId="{00000000-0000-0000-0000-000000000000}"/>
          </ac:spMkLst>
        </pc:spChg>
      </pc:sldChg>
      <pc:sldChg chg="addCm">
        <pc:chgData name="Divya Krishnakumar" userId="083ee865-650d-4256-9272-f4d91147c45c" providerId="ADAL" clId="{545DD120-8198-4657-B602-28D655A03F68}" dt="2022-02-20T08:00:44.574" v="98"/>
        <pc:sldMkLst>
          <pc:docMk/>
          <pc:sldMk cId="3083864035" sldId="51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8AA413-85C6-40F2-B867-268CAAA7E377}" type="datetimeFigureOut">
              <a:rPr lang="en-US" smtClean="0"/>
              <a:t>2/23/2022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67803E-66EE-42CE-8DFB-98553954E4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210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6680D68-05FF-7942-990A-B21BB8E6CE33}" type="datetimeFigureOut">
              <a:rPr lang="en-US"/>
              <a:pPr>
                <a:defRPr/>
              </a:pPr>
              <a:t>2/23/2022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1CAE60C-72A0-D14D-8733-C13212F694A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1679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Instructions: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Use the Knowledge Check questions to periodically pose a question to students during class to gauge how well they can recall the material that was presented.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7949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667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Instructions: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Use the Knowledge Check questions to periodically pose a question to students during class to gauge how well they can recall the material that was presented.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044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9236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Instructions: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1. Use this activity to solicit student opinions about concepts in the module or to play a game.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2. Go to kahoot.com, or the platform of your preference, and log in or sign up.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3. Create the challenge.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4. Teacher Tip: Turn off the timer to prioritize accuracy or turn on the nickname generator to avoid inappropriate nicknames.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5. Invite players by sharing the link or PIN.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6. This can be done synchronously during class or asynchronously for review or homework.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8853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3267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Instructions:</a:t>
            </a:r>
          </a:p>
          <a:p>
            <a:pPr marL="0" indent="0">
              <a:buFontTx/>
              <a:buNone/>
            </a:pPr>
            <a:r>
              <a:rPr lang="en-US" dirty="0"/>
              <a:t>Use the Self-Assessment question to encourage students to evaluate their progress or goals in the course, as well as determine how they might apply their learning or grow as an individual.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378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541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935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0636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482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Instructions: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1. Use this activity to solicit student opinions about concepts in the module or to play a game.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2. Go to kahoot.com, or the platform of your preference, and log in or sign up.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3. Create the challenge.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4. Teacher Tip: Turn off the timer to prioritize accuracy or turn on the nickname generator to avoid inappropriate nicknames.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5. Invite players by sharing the link or PIN.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6. This can be done synchronously during class or asynchronously for review or homework.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885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326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Instructions:</a:t>
            </a:r>
          </a:p>
          <a:p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the Discussion activity to encourage group conversation about a related topic of interest.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5617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615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" y="16"/>
            <a:ext cx="12191807" cy="68658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91187"/>
            <a:ext cx="10515600" cy="6840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867275" y="3619985"/>
            <a:ext cx="2457450" cy="597477"/>
          </a:xfrm>
        </p:spPr>
        <p:txBody>
          <a:bodyPr>
            <a:norm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Click to edit date</a:t>
            </a:r>
          </a:p>
        </p:txBody>
      </p:sp>
      <p:pic>
        <p:nvPicPr>
          <p:cNvPr id="9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61" y="6356350"/>
            <a:ext cx="1699425" cy="383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23890" y="6356350"/>
            <a:ext cx="8801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lang="en-US" sz="1400" b="0" i="0" u="none" strike="noStrike" baseline="0" smtClean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en-US" dirty="0"/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ooter"/>
          <p:cNvSpPr txBox="1"/>
          <p:nvPr userDrawn="1"/>
        </p:nvSpPr>
        <p:spPr>
          <a:xfrm>
            <a:off x="2743202" y="6318516"/>
            <a:ext cx="9108380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Simpson, Antill, Wilson, Hands-On Ethical Hacking and Network Defense, 4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Edition. © 2023 Cengage. All Rights Reserved. May not be scanned, copied or duplicated, or posted to a publicly accessible website, in whole or in part.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623BC119-C238-4C36-BBED-7F10BDC9AE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3576" y="1638300"/>
            <a:ext cx="10857874" cy="1936791"/>
          </a:xfrm>
        </p:spPr>
        <p:txBody>
          <a:bodyPr>
            <a:normAutofit/>
          </a:bodyPr>
          <a:lstStyle>
            <a:lvl1pPr marL="342900" indent="-342900">
              <a:buClr>
                <a:srgbClr val="004A78"/>
              </a:buClr>
              <a:buFont typeface="Arial" charset="0"/>
              <a:buChar char="•"/>
              <a:defRPr sz="2000">
                <a:solidFill>
                  <a:srgbClr val="004A78"/>
                </a:solidFill>
              </a:defRPr>
            </a:lvl1pPr>
            <a:lvl2pPr marL="685800" marR="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6298"/>
              </a:buClr>
              <a:buSzTx/>
              <a:buFont typeface="Arial" charset="0"/>
              <a:buChar char="•"/>
              <a:tabLst/>
              <a:defRPr sz="2000" baseline="0"/>
            </a:lvl2pPr>
            <a:lvl3pPr marL="1143000" indent="-228600">
              <a:buClr>
                <a:srgbClr val="000000"/>
              </a:buClr>
              <a:buFont typeface="Arial" charset="0"/>
              <a:buChar char="•"/>
              <a:defRPr sz="2000"/>
            </a:lvl3pPr>
            <a:lvl4pPr marL="1600200" indent="-228600">
              <a:buClr>
                <a:srgbClr val="000000"/>
              </a:buClr>
              <a:buSzPct val="50000"/>
              <a:buFont typeface="Calibri" charset="0"/>
              <a:buChar char="▶"/>
              <a:defRPr sz="2000"/>
            </a:lvl4pPr>
            <a:lvl5pPr marL="2057400" indent="-228600">
              <a:buClr>
                <a:srgbClr val="000000"/>
              </a:buClr>
              <a:buFont typeface="Helvetica" charset="0"/>
              <a:buChar char="⁃"/>
              <a:defRPr sz="20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8B98B54F-6FA9-4905-8BDA-434E60C09D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93898" y="5562460"/>
            <a:ext cx="3707552" cy="262425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000">
                <a:solidFill>
                  <a:srgbClr val="0062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6298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D1DF692E-72DC-47BE-9648-D62DDED49EB4}"/>
              </a:ext>
            </a:extLst>
          </p:cNvPr>
          <p:cNvSpPr>
            <a:spLocks noGrp="1"/>
          </p:cNvSpPr>
          <p:nvPr>
            <p:ph type="tbl" sz="quarter" idx="18"/>
          </p:nvPr>
        </p:nvSpPr>
        <p:spPr>
          <a:xfrm>
            <a:off x="1014413" y="3914775"/>
            <a:ext cx="10587037" cy="2228850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0350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33118" y="1619557"/>
            <a:ext cx="6477000" cy="4259263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7478972" y="4070657"/>
            <a:ext cx="3976406" cy="1808163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>
                <a:solidFill>
                  <a:srgbClr val="0062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Click to add caption to accompany content. Lorem ipsum dolor sit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amet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consectetur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adipiscing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elit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sed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do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eiusmod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tempor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incididunt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ut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labore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et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dolore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magna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aliqua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.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Viverra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vitae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congue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eu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consequat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ac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felis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donec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et.</a:t>
            </a:r>
          </a:p>
        </p:txBody>
      </p:sp>
      <p:sp>
        <p:nvSpPr>
          <p:cNvPr id="7" name="Footer">
            <a:extLst>
              <a:ext uri="{FF2B5EF4-FFF2-40B4-BE49-F238E27FC236}">
                <a16:creationId xmlns:a16="http://schemas.microsoft.com/office/drawing/2014/main" id="{3D3CEFA6-1052-4CB3-8134-501BB4231EC5}"/>
              </a:ext>
            </a:extLst>
          </p:cNvPr>
          <p:cNvSpPr txBox="1"/>
          <p:nvPr userDrawn="1"/>
        </p:nvSpPr>
        <p:spPr>
          <a:xfrm>
            <a:off x="2743202" y="6318516"/>
            <a:ext cx="9108380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Simpson, Antill, Wilson, Hands-On Ethical Hacking and Network Defense, 4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Edition. © 2023 Cengage. All Rights Reserved. May not be scanned, copied or duplicated, or posted to a publicly accessible website, in whole or in part.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4D2E82F8-8478-47DF-BB49-FCCDE3B171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78972" y="3630961"/>
            <a:ext cx="3707552" cy="262425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000">
                <a:solidFill>
                  <a:srgbClr val="0062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6298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192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743576" y="1638300"/>
            <a:ext cx="10711543" cy="4394200"/>
          </a:xfrm>
        </p:spPr>
        <p:txBody>
          <a:bodyPr>
            <a:normAutofit/>
          </a:bodyPr>
          <a:lstStyle>
            <a:lvl1pPr marL="342900" indent="-342900">
              <a:buClr>
                <a:srgbClr val="004A78"/>
              </a:buClr>
              <a:buFont typeface="Arial" charset="0"/>
              <a:buChar char="•"/>
              <a:defRPr sz="2000">
                <a:solidFill>
                  <a:srgbClr val="000000"/>
                </a:solidFill>
              </a:defRPr>
            </a:lvl1pPr>
            <a:lvl2pPr marL="685800" marR="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FF6300"/>
              </a:buClr>
              <a:buSzTx/>
              <a:buFont typeface="Arial" charset="0"/>
              <a:buChar char="•"/>
              <a:tabLst/>
              <a:defRPr sz="2000" baseline="0"/>
            </a:lvl2pPr>
            <a:lvl3pPr marL="1143000" indent="-228600">
              <a:buClr>
                <a:srgbClr val="000000"/>
              </a:buClr>
              <a:buFont typeface="Arial" charset="0"/>
              <a:buChar char="•"/>
              <a:defRPr sz="2000"/>
            </a:lvl3pPr>
            <a:lvl4pPr marL="1600200" indent="-228600">
              <a:buClr>
                <a:srgbClr val="000000"/>
              </a:buClr>
              <a:buSzPct val="50000"/>
              <a:buFont typeface="Calibri" charset="0"/>
              <a:buChar char="▶"/>
              <a:defRPr sz="2000"/>
            </a:lvl4pPr>
            <a:lvl5pPr marL="2057400" indent="-228600">
              <a:buClr>
                <a:srgbClr val="000000"/>
              </a:buClr>
              <a:buFont typeface="Helvetica" charset="0"/>
              <a:buChar char="⁃"/>
              <a:defRPr sz="2000"/>
            </a:lvl5pPr>
          </a:lstStyle>
          <a:p>
            <a:pPr lvl="0"/>
            <a:r>
              <a:rPr lang="en-US"/>
              <a:t>Click to add text here.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nullam</a:t>
            </a:r>
            <a:r>
              <a:rPr lang="en-US"/>
              <a:t> non.</a:t>
            </a:r>
          </a:p>
          <a:p>
            <a:pPr lvl="0"/>
            <a:r>
              <a:rPr lang="en-US" err="1"/>
              <a:t>Mauris</a:t>
            </a:r>
            <a:r>
              <a:rPr lang="en-US"/>
              <a:t> a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maecenas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.</a:t>
            </a:r>
          </a:p>
          <a:p>
            <a:pPr lvl="0"/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.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nisi. </a:t>
            </a:r>
            <a:r>
              <a:rPr lang="en-US" err="1"/>
              <a:t>Mauris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vitae.</a:t>
            </a:r>
          </a:p>
          <a:p>
            <a:pPr lvl="0"/>
            <a:r>
              <a:rPr lang="en-US" err="1"/>
              <a:t>Consectetur</a:t>
            </a:r>
            <a:r>
              <a:rPr lang="en-US"/>
              <a:t> libero id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  <a:p>
            <a:pPr lvl="0"/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tempus </a:t>
            </a:r>
            <a:r>
              <a:rPr lang="en-US" err="1"/>
              <a:t>iaculis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 id </a:t>
            </a:r>
            <a:r>
              <a:rPr lang="en-US" err="1"/>
              <a:t>volutpat</a:t>
            </a:r>
            <a:r>
              <a:rPr lang="en-US"/>
              <a:t> lacus.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gravida cum </a:t>
            </a:r>
            <a:r>
              <a:rPr lang="en-US" err="1"/>
              <a:t>sociis</a:t>
            </a:r>
            <a:r>
              <a:rPr lang="en-US"/>
              <a:t>.</a:t>
            </a:r>
          </a:p>
          <a:p>
            <a:pPr lvl="0"/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sodales</a:t>
            </a:r>
            <a:r>
              <a:rPr lang="en-US"/>
              <a:t>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5" name="Footer"/>
          <p:cNvSpPr txBox="1"/>
          <p:nvPr userDrawn="1"/>
        </p:nvSpPr>
        <p:spPr>
          <a:xfrm>
            <a:off x="2743202" y="6318516"/>
            <a:ext cx="9108380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Simpson, Antill, Wilson, Hands-On Ethical Hacking and Network Defense, 4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9058116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743576" y="1638300"/>
            <a:ext cx="10711543" cy="4394200"/>
          </a:xfrm>
        </p:spPr>
        <p:txBody>
          <a:bodyPr>
            <a:normAutofit/>
          </a:bodyPr>
          <a:lstStyle>
            <a:lvl1pPr marL="457200" indent="-457200">
              <a:buClr>
                <a:srgbClr val="004A78"/>
              </a:buClr>
              <a:buFont typeface="+mj-lt"/>
              <a:buAutoNum type="arabicPeriod"/>
              <a:defRPr sz="2000">
                <a:solidFill>
                  <a:srgbClr val="000000"/>
                </a:solidFill>
              </a:defRPr>
            </a:lvl1pPr>
            <a:lvl2pPr marL="457200" marR="0" indent="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6298"/>
              </a:buClr>
              <a:buSzTx/>
              <a:buFont typeface="Arial" charset="0"/>
              <a:buNone/>
              <a:tabLst/>
              <a:defRPr sz="2000" baseline="0"/>
            </a:lvl2pPr>
            <a:lvl3pPr marL="1143000" indent="-228600">
              <a:buClr>
                <a:srgbClr val="000000"/>
              </a:buClr>
              <a:buFont typeface="Arial" charset="0"/>
              <a:buChar char="•"/>
              <a:defRPr sz="2000"/>
            </a:lvl3pPr>
            <a:lvl4pPr marL="1600200" indent="-228600">
              <a:buClr>
                <a:srgbClr val="000000"/>
              </a:buClr>
              <a:buSzPct val="50000"/>
              <a:buFont typeface="Calibri" charset="0"/>
              <a:buChar char="▶"/>
              <a:defRPr sz="2000"/>
            </a:lvl4pPr>
            <a:lvl5pPr marL="2057400" indent="-228600">
              <a:buClr>
                <a:srgbClr val="000000"/>
              </a:buClr>
              <a:buFont typeface="Helvetica" charset="0"/>
              <a:buChar char="⁃"/>
              <a:defRPr sz="2000"/>
            </a:lvl5pPr>
          </a:lstStyle>
          <a:p>
            <a:pPr lvl="0"/>
            <a:r>
              <a:rPr lang="en-US"/>
              <a:t>Click to add text here.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nullam</a:t>
            </a:r>
            <a:r>
              <a:rPr lang="en-US"/>
              <a:t> non.</a:t>
            </a:r>
          </a:p>
          <a:p>
            <a:pPr lvl="0"/>
            <a:r>
              <a:rPr lang="en-US" err="1"/>
              <a:t>Mauris</a:t>
            </a:r>
            <a:r>
              <a:rPr lang="en-US"/>
              <a:t> a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maecenas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.</a:t>
            </a:r>
          </a:p>
          <a:p>
            <a:pPr lvl="0"/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.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nisi. </a:t>
            </a:r>
            <a:r>
              <a:rPr lang="en-US" err="1"/>
              <a:t>Mauris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vitae.</a:t>
            </a:r>
          </a:p>
          <a:p>
            <a:pPr lvl="0"/>
            <a:r>
              <a:rPr lang="en-US" err="1"/>
              <a:t>Consectetur</a:t>
            </a:r>
            <a:r>
              <a:rPr lang="en-US"/>
              <a:t> libero id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  <a:p>
            <a:pPr lvl="0"/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tempus </a:t>
            </a:r>
            <a:r>
              <a:rPr lang="en-US" err="1"/>
              <a:t>iaculis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 id </a:t>
            </a:r>
            <a:r>
              <a:rPr lang="en-US" err="1"/>
              <a:t>volutpat</a:t>
            </a:r>
            <a:r>
              <a:rPr lang="en-US"/>
              <a:t> lacus.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gravida cum </a:t>
            </a:r>
            <a:r>
              <a:rPr lang="en-US" err="1"/>
              <a:t>sociis</a:t>
            </a:r>
            <a:r>
              <a:rPr lang="en-US"/>
              <a:t>.</a:t>
            </a:r>
          </a:p>
          <a:p>
            <a:pPr lvl="0"/>
            <a:r>
              <a:rPr lang="en-US"/>
              <a:t>Sed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sodales</a:t>
            </a:r>
            <a:r>
              <a:rPr lang="en-US"/>
              <a:t>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5" name="Footer"/>
          <p:cNvSpPr txBox="1"/>
          <p:nvPr userDrawn="1"/>
        </p:nvSpPr>
        <p:spPr>
          <a:xfrm>
            <a:off x="3007866" y="6323299"/>
            <a:ext cx="8956009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7342647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743576" y="1638300"/>
            <a:ext cx="10711543" cy="4394200"/>
          </a:xfrm>
        </p:spPr>
        <p:txBody>
          <a:bodyPr>
            <a:normAutofit/>
          </a:bodyPr>
          <a:lstStyle>
            <a:lvl1pPr marL="342900" indent="-342900">
              <a:buClr>
                <a:srgbClr val="004A78"/>
              </a:buClr>
              <a:buFont typeface="Arial" charset="0"/>
              <a:buChar char="•"/>
              <a:defRPr sz="2000">
                <a:solidFill>
                  <a:srgbClr val="004A78"/>
                </a:solidFill>
              </a:defRPr>
            </a:lvl1pPr>
            <a:lvl2pPr marL="685800" marR="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6298"/>
              </a:buClr>
              <a:buSzTx/>
              <a:buFont typeface="Arial" charset="0"/>
              <a:buChar char="•"/>
              <a:tabLst/>
              <a:defRPr sz="2000" baseline="0"/>
            </a:lvl2pPr>
            <a:lvl3pPr marL="1143000" indent="-228600">
              <a:buClr>
                <a:srgbClr val="000000"/>
              </a:buClr>
              <a:buFont typeface="Arial" charset="0"/>
              <a:buChar char="•"/>
              <a:defRPr sz="2000"/>
            </a:lvl3pPr>
            <a:lvl4pPr marL="1600200" indent="-228600">
              <a:buClr>
                <a:srgbClr val="000000"/>
              </a:buClr>
              <a:buSzPct val="50000"/>
              <a:buFont typeface="Courier New" panose="02070309020205020404" pitchFamily="49" charset="0"/>
              <a:buChar char="o"/>
              <a:defRPr sz="2000"/>
            </a:lvl4pPr>
            <a:lvl5pPr marL="2057400" indent="-228600">
              <a:buClr>
                <a:srgbClr val="000000"/>
              </a:buClr>
              <a:buFont typeface="Helvetica" charset="0"/>
              <a:buChar char="⁃"/>
              <a:defRPr sz="20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">
            <a:extLst>
              <a:ext uri="{FF2B5EF4-FFF2-40B4-BE49-F238E27FC236}">
                <a16:creationId xmlns:a16="http://schemas.microsoft.com/office/drawing/2014/main" id="{83735F31-4A9D-40F8-9F71-BD376A4D8D2F}"/>
              </a:ext>
            </a:extLst>
          </p:cNvPr>
          <p:cNvSpPr txBox="1"/>
          <p:nvPr userDrawn="1"/>
        </p:nvSpPr>
        <p:spPr>
          <a:xfrm>
            <a:off x="2743202" y="6318516"/>
            <a:ext cx="9108380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Simpson, Antill, Wilson, Hands-On Ethical Hacking and Network Defense, 4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0"/>
          </p:nvPr>
        </p:nvSpPr>
        <p:spPr>
          <a:xfrm>
            <a:off x="1895522" y="2019868"/>
            <a:ext cx="8128000" cy="3380095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7" name="Footer">
            <a:extLst>
              <a:ext uri="{FF2B5EF4-FFF2-40B4-BE49-F238E27FC236}">
                <a16:creationId xmlns:a16="http://schemas.microsoft.com/office/drawing/2014/main" id="{479FF5D3-8EDD-4E3F-9076-F1A6AB3D3112}"/>
              </a:ext>
            </a:extLst>
          </p:cNvPr>
          <p:cNvSpPr txBox="1"/>
          <p:nvPr userDrawn="1"/>
        </p:nvSpPr>
        <p:spPr>
          <a:xfrm>
            <a:off x="2743202" y="6318516"/>
            <a:ext cx="9108380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Simpson, Antill, Wilson, Hands-On Ethical Hacking and Network Defense, 4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0"/>
          </p:nvPr>
        </p:nvSpPr>
        <p:spPr>
          <a:xfrm>
            <a:off x="990599" y="3553820"/>
            <a:ext cx="10515599" cy="1814513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7" name="Footer">
            <a:extLst>
              <a:ext uri="{FF2B5EF4-FFF2-40B4-BE49-F238E27FC236}">
                <a16:creationId xmlns:a16="http://schemas.microsoft.com/office/drawing/2014/main" id="{479FF5D3-8EDD-4E3F-9076-F1A6AB3D3112}"/>
              </a:ext>
            </a:extLst>
          </p:cNvPr>
          <p:cNvSpPr txBox="1"/>
          <p:nvPr userDrawn="1"/>
        </p:nvSpPr>
        <p:spPr>
          <a:xfrm>
            <a:off x="2743202" y="6318516"/>
            <a:ext cx="9108380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Simpson, Antill, Wilson, Hands-On Ethical Hacking and Network Defense, 4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Edition. © 2023 Cengage. All Rights Reserved. May not be scanned, copied or duplicated, or posted to a publicly accessible website, in whole or in part.</a:t>
            </a:r>
          </a:p>
        </p:txBody>
      </p:sp>
      <p:sp>
        <p:nvSpPr>
          <p:cNvPr id="6" name="Table Placeholder 4">
            <a:extLst>
              <a:ext uri="{FF2B5EF4-FFF2-40B4-BE49-F238E27FC236}">
                <a16:creationId xmlns:a16="http://schemas.microsoft.com/office/drawing/2014/main" id="{A14F7248-79C8-4906-81B9-90D9166C1489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990599" y="1409700"/>
            <a:ext cx="10515599" cy="1814513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832598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0"/>
          </p:nvPr>
        </p:nvSpPr>
        <p:spPr>
          <a:xfrm>
            <a:off x="1652337" y="4026568"/>
            <a:ext cx="8507663" cy="2143416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7" name="Footer">
            <a:extLst>
              <a:ext uri="{FF2B5EF4-FFF2-40B4-BE49-F238E27FC236}">
                <a16:creationId xmlns:a16="http://schemas.microsoft.com/office/drawing/2014/main" id="{479FF5D3-8EDD-4E3F-9076-F1A6AB3D3112}"/>
              </a:ext>
            </a:extLst>
          </p:cNvPr>
          <p:cNvSpPr txBox="1"/>
          <p:nvPr userDrawn="1"/>
        </p:nvSpPr>
        <p:spPr>
          <a:xfrm>
            <a:off x="2743202" y="6318516"/>
            <a:ext cx="9108380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Simpson, Antill, Wilson, Hands-On Ethical Hacking and Network Defense, 4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Edition. © 2023 Cengage. All Rights Reserved. May not be scanned, copied or duplicated, or posted to a publicly accessible website, in whole or in part.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2D354C28-2602-4BD1-852F-6D26EF74A6E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3577" y="1638300"/>
            <a:ext cx="10610224" cy="2143416"/>
          </a:xfrm>
        </p:spPr>
        <p:txBody>
          <a:bodyPr>
            <a:normAutofit/>
          </a:bodyPr>
          <a:lstStyle>
            <a:lvl1pPr marL="342900" indent="-342900">
              <a:buClr>
                <a:srgbClr val="004A78"/>
              </a:buClr>
              <a:buFont typeface="Arial" charset="0"/>
              <a:buChar char="•"/>
              <a:defRPr sz="2000">
                <a:solidFill>
                  <a:srgbClr val="004A78"/>
                </a:solidFill>
              </a:defRPr>
            </a:lvl1pPr>
            <a:lvl2pPr marL="685800" marR="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6298"/>
              </a:buClr>
              <a:buSzTx/>
              <a:buFont typeface="Arial" charset="0"/>
              <a:buChar char="•"/>
              <a:tabLst/>
              <a:defRPr sz="2000" baseline="0"/>
            </a:lvl2pPr>
            <a:lvl3pPr marL="1143000" indent="-228600">
              <a:buClr>
                <a:srgbClr val="000000"/>
              </a:buClr>
              <a:buFont typeface="Arial" charset="0"/>
              <a:buChar char="•"/>
              <a:defRPr sz="2000"/>
            </a:lvl3pPr>
            <a:lvl4pPr marL="1600200" indent="-228600">
              <a:buClr>
                <a:srgbClr val="000000"/>
              </a:buClr>
              <a:buSzPct val="50000"/>
              <a:buFont typeface="Calibri" charset="0"/>
              <a:buChar char="▶"/>
              <a:defRPr sz="2000"/>
            </a:lvl4pPr>
            <a:lvl5pPr marL="2057400" indent="-228600">
              <a:buClr>
                <a:srgbClr val="000000"/>
              </a:buClr>
              <a:buFont typeface="Helvetica" charset="0"/>
              <a:buChar char="⁃"/>
              <a:defRPr sz="20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30220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2" y="16"/>
            <a:ext cx="12191807" cy="6865874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910" y="3112899"/>
            <a:ext cx="3297426" cy="618014"/>
          </a:xfrm>
        </p:spPr>
        <p:txBody>
          <a:bodyPr anchor="b">
            <a:noAutofit/>
          </a:bodyPr>
          <a:lstStyle>
            <a:lvl1pPr marL="0" indent="0" algn="l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2pPr>
            <a:lvl3pPr marL="9144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3pPr>
            <a:lvl4pPr marL="13716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4pPr>
          </a:lstStyle>
          <a:p>
            <a:pPr lvl="0"/>
            <a:r>
              <a:rPr lang="en-US"/>
              <a:t>Chapter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96910" y="4035474"/>
            <a:ext cx="6402684" cy="67210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246063" y="314482"/>
            <a:ext cx="3343275" cy="4318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4861" y="6356350"/>
            <a:ext cx="1699425" cy="383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FDBF05B8-008A-435C-BEB9-BA347195A6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923890" y="6375089"/>
            <a:ext cx="8843249" cy="365125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/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1764721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i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" y="16"/>
            <a:ext cx="12191807" cy="6865874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274574" y="2193424"/>
            <a:ext cx="9642852" cy="618014"/>
          </a:xfrm>
        </p:spPr>
        <p:txBody>
          <a:bodyPr anchor="b">
            <a:noAutofit/>
          </a:bodyPr>
          <a:lstStyle>
            <a:lvl1pPr marL="0" indent="0" algn="ctr">
              <a:buNone/>
              <a:defRPr sz="50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2pPr>
            <a:lvl3pPr marL="9144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3pPr>
            <a:lvl4pPr marL="13716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4pPr>
          </a:lstStyle>
          <a:p>
            <a:pPr lvl="0"/>
            <a:r>
              <a:rPr lang="en-US"/>
              <a:t>Unit 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96122"/>
            <a:ext cx="10515600" cy="67210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61" y="6356350"/>
            <a:ext cx="1699425" cy="383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23890" y="6356350"/>
            <a:ext cx="8801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lang="en-US" sz="1400" b="0" i="0" u="none" strike="noStrike" baseline="0" smtClean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en-US" dirty="0"/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838174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" y="16"/>
            <a:ext cx="12191807" cy="6865874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910" y="3112899"/>
            <a:ext cx="3297426" cy="618014"/>
          </a:xfrm>
        </p:spPr>
        <p:txBody>
          <a:bodyPr anchor="b">
            <a:noAutofit/>
          </a:bodyPr>
          <a:lstStyle>
            <a:lvl1pPr marL="0" indent="0" algn="l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2pPr>
            <a:lvl3pPr marL="9144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3pPr>
            <a:lvl4pPr marL="13716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4pPr>
          </a:lstStyle>
          <a:p>
            <a:pPr lvl="0"/>
            <a:r>
              <a:rPr lang="en-US"/>
              <a:t>Chapter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96910" y="4035474"/>
            <a:ext cx="6402684" cy="67210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246063" y="314482"/>
            <a:ext cx="3343275" cy="4318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61" y="6356350"/>
            <a:ext cx="1699425" cy="383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23890" y="6356350"/>
            <a:ext cx="8801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lang="en-US" sz="1400" b="0" i="0" u="none" strike="noStrike" baseline="0" smtClean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en-US" dirty="0"/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617780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3576" y="1289684"/>
            <a:ext cx="10711543" cy="3732692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solidFill>
                  <a:srgbClr val="000000"/>
                </a:solidFill>
                <a:latin typeface="Summer Font" charset="0"/>
                <a:ea typeface="Summer Font" charset="0"/>
                <a:cs typeface="Summer Font" charset="0"/>
              </a:defRPr>
            </a:lvl2pPr>
            <a:lvl3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/>
              <a:t>Click to add text here.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nullam</a:t>
            </a:r>
            <a:r>
              <a:rPr lang="en-US"/>
              <a:t> non. </a:t>
            </a:r>
            <a:r>
              <a:rPr lang="en-US" err="1"/>
              <a:t>Mauris</a:t>
            </a:r>
            <a:r>
              <a:rPr lang="en-US"/>
              <a:t> a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maecenas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.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.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nisi. </a:t>
            </a:r>
            <a:r>
              <a:rPr lang="en-US" err="1"/>
              <a:t>Mauris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vitae. </a:t>
            </a:r>
            <a:r>
              <a:rPr lang="en-US" err="1"/>
              <a:t>Consectetur</a:t>
            </a:r>
            <a:r>
              <a:rPr lang="en-US"/>
              <a:t> libero id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tempus </a:t>
            </a:r>
            <a:r>
              <a:rPr lang="en-US" err="1"/>
              <a:t>iaculis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 id </a:t>
            </a:r>
            <a:r>
              <a:rPr lang="en-US" err="1"/>
              <a:t>volutpat</a:t>
            </a:r>
            <a:r>
              <a:rPr lang="en-US"/>
              <a:t> lacus.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gravida cum </a:t>
            </a:r>
            <a:r>
              <a:rPr lang="en-US" err="1"/>
              <a:t>sociis</a:t>
            </a:r>
            <a:r>
              <a:rPr lang="en-US"/>
              <a:t>. Sed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sodales</a:t>
            </a:r>
            <a:r>
              <a:rPr lang="en-US"/>
              <a:t>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7" name="Footer">
            <a:extLst>
              <a:ext uri="{FF2B5EF4-FFF2-40B4-BE49-F238E27FC236}">
                <a16:creationId xmlns:a16="http://schemas.microsoft.com/office/drawing/2014/main" id="{1A08720E-89CF-471D-8467-1907150E3B60}"/>
              </a:ext>
            </a:extLst>
          </p:cNvPr>
          <p:cNvSpPr txBox="1"/>
          <p:nvPr userDrawn="1"/>
        </p:nvSpPr>
        <p:spPr>
          <a:xfrm>
            <a:off x="2743202" y="6318516"/>
            <a:ext cx="9108380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Simpson Antill Wilson, Hands-On Ethical Hacking and Network Defense, 4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s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3574" y="1290690"/>
            <a:ext cx="10711543" cy="348047"/>
          </a:xfrm>
        </p:spPr>
        <p:txBody>
          <a:bodyPr>
            <a:noAutofit/>
          </a:bodyPr>
          <a:lstStyle>
            <a:lvl1pPr marL="0" indent="0" algn="l">
              <a:buNone/>
              <a:defRPr sz="2400" b="1" i="0" baseline="0">
                <a:solidFill>
                  <a:srgbClr val="006298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2pPr>
            <a:lvl3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/>
              <a:t>Section Header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40228" y="1737343"/>
            <a:ext cx="10711543" cy="1462674"/>
          </a:xfrm>
        </p:spPr>
        <p:txBody>
          <a:bodyPr>
            <a:no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24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Clr>
                <a:srgbClr val="000000"/>
              </a:buClr>
              <a:buFont typeface="Arial" panose="020B0604020202020204" pitchFamily="34" charset="0"/>
              <a:buNone/>
              <a:defRPr>
                <a:solidFill>
                  <a:srgbClr val="000000"/>
                </a:solidFill>
                <a:latin typeface="Summer Font" charset="0"/>
                <a:ea typeface="Summer Font" charset="0"/>
                <a:cs typeface="Summer Font" charset="0"/>
              </a:defRPr>
            </a:lvl2pPr>
            <a:lvl3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/>
              <a:t>Click to add text here.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nullam</a:t>
            </a:r>
            <a:r>
              <a:rPr lang="en-US"/>
              <a:t> non. </a:t>
            </a:r>
            <a:r>
              <a:rPr lang="en-US" err="1"/>
              <a:t>Mauris</a:t>
            </a:r>
            <a:r>
              <a:rPr lang="en-US"/>
              <a:t> a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maecenas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. Sed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3573" y="3389727"/>
            <a:ext cx="10711543" cy="348047"/>
          </a:xfrm>
        </p:spPr>
        <p:txBody>
          <a:bodyPr>
            <a:noAutofit/>
          </a:bodyPr>
          <a:lstStyle>
            <a:lvl1pPr marL="0" indent="0" algn="l">
              <a:buNone/>
              <a:defRPr sz="2400" b="1" i="0" baseline="0">
                <a:solidFill>
                  <a:srgbClr val="006298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2pPr>
            <a:lvl3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/>
              <a:t>Section Header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3572" y="3856204"/>
            <a:ext cx="10711543" cy="1462674"/>
          </a:xfrm>
        </p:spPr>
        <p:txBody>
          <a:bodyPr>
            <a:noAutofit/>
          </a:bodyPr>
          <a:lstStyle>
            <a:lvl1pPr marL="0" indent="0" algn="l">
              <a:buNone/>
              <a:defRPr sz="24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2pPr>
            <a:lvl3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/>
              <a:t>Click to add text here.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nullam</a:t>
            </a:r>
            <a:r>
              <a:rPr lang="en-US"/>
              <a:t> non. </a:t>
            </a:r>
            <a:r>
              <a:rPr lang="en-US" err="1"/>
              <a:t>Mauris</a:t>
            </a:r>
            <a:r>
              <a:rPr lang="en-US"/>
              <a:t> a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maecenas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.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.</a:t>
            </a:r>
          </a:p>
        </p:txBody>
      </p:sp>
      <p:sp>
        <p:nvSpPr>
          <p:cNvPr id="12" name="Footer"/>
          <p:cNvSpPr txBox="1"/>
          <p:nvPr userDrawn="1"/>
        </p:nvSpPr>
        <p:spPr>
          <a:xfrm>
            <a:off x="3007866" y="6323299"/>
            <a:ext cx="8956009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879366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43576" y="1579015"/>
            <a:ext cx="5084468" cy="492443"/>
          </a:xfrm>
          <a:solidFill>
            <a:schemeClr val="bg1"/>
          </a:solidFill>
          <a:effectLst>
            <a:outerShdw dist="12700" dir="5400000" algn="t" rotWithShape="0">
              <a:prstClr val="black"/>
            </a:outerShdw>
          </a:effectLst>
        </p:spPr>
        <p:txBody>
          <a:bodyPr tIns="91440" bIns="91440" rtlCol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smtClean="0">
                <a:solidFill>
                  <a:srgbClr val="006298"/>
                </a:solidFill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43576" y="2202774"/>
            <a:ext cx="5084468" cy="3953578"/>
          </a:xfrm>
        </p:spPr>
        <p:txBody>
          <a:bodyPr>
            <a:normAutofit/>
          </a:bodyPr>
          <a:lstStyle>
            <a:lvl1pPr marL="0" indent="0">
              <a:buClr>
                <a:srgbClr val="004A78"/>
              </a:buClr>
              <a:buFont typeface="Arial" charset="0"/>
              <a:buNone/>
              <a:defRPr sz="1800">
                <a:solidFill>
                  <a:srgbClr val="000000"/>
                </a:solidFill>
              </a:defRPr>
            </a:lvl1pPr>
            <a:lvl2pPr marL="457200" indent="0">
              <a:buClr>
                <a:srgbClr val="004A78"/>
              </a:buClr>
              <a:buFont typeface="Arial" charset="0"/>
              <a:buNone/>
              <a:defRPr sz="1800">
                <a:solidFill>
                  <a:srgbClr val="000000"/>
                </a:solidFill>
              </a:defRPr>
            </a:lvl2pPr>
            <a:lvl3pPr marL="1143000" indent="-228600">
              <a:buClr>
                <a:srgbClr val="004A78"/>
              </a:buClr>
              <a:buFont typeface="Arial" charset="0"/>
              <a:buChar char="•"/>
              <a:defRPr sz="1800">
                <a:solidFill>
                  <a:srgbClr val="000000"/>
                </a:solidFill>
              </a:defRPr>
            </a:lvl3pPr>
            <a:lvl4pPr marL="1600200" indent="-228600">
              <a:buClr>
                <a:srgbClr val="004A78"/>
              </a:buClr>
              <a:buFont typeface="Arial" charset="0"/>
              <a:buChar char="•"/>
              <a:defRPr sz="1800">
                <a:solidFill>
                  <a:srgbClr val="000000"/>
                </a:solidFill>
              </a:defRPr>
            </a:lvl4pPr>
            <a:lvl5pPr marL="2057400" indent="-228600">
              <a:buClr>
                <a:srgbClr val="004A78"/>
              </a:buClr>
              <a:buFont typeface="Arial" charset="0"/>
              <a:buChar char="•"/>
              <a:defRPr sz="18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Viverra</a:t>
            </a:r>
            <a:r>
              <a:rPr lang="en-US"/>
              <a:t> vitae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ac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donec</a:t>
            </a:r>
            <a:r>
              <a:rPr lang="en-US"/>
              <a:t> et. </a:t>
            </a:r>
            <a:r>
              <a:rPr lang="en-US" err="1"/>
              <a:t>Magnis</a:t>
            </a:r>
            <a:r>
              <a:rPr lang="en-US"/>
              <a:t> dis parturient </a:t>
            </a:r>
            <a:r>
              <a:rPr lang="en-US" err="1"/>
              <a:t>montes</a:t>
            </a:r>
            <a:r>
              <a:rPr lang="en-US"/>
              <a:t> </a:t>
            </a:r>
            <a:r>
              <a:rPr lang="en-US" err="1"/>
              <a:t>nascetur</a:t>
            </a:r>
            <a:r>
              <a:rPr lang="en-US"/>
              <a:t>. Massa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fusce</a:t>
            </a:r>
            <a:r>
              <a:rPr lang="en-US"/>
              <a:t> id </a:t>
            </a:r>
            <a:r>
              <a:rPr lang="en-US" err="1"/>
              <a:t>velit</a:t>
            </a:r>
            <a:r>
              <a:rPr lang="en-US"/>
              <a:t>.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 in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euismod</a:t>
            </a:r>
            <a:r>
              <a:rPr lang="en-US"/>
              <a:t>. In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euismod</a:t>
            </a:r>
            <a:r>
              <a:rPr lang="en-US"/>
              <a:t> nisi porta lorem. </a:t>
            </a:r>
            <a:r>
              <a:rPr lang="en-US" err="1"/>
              <a:t>Fermentum</a:t>
            </a:r>
            <a:r>
              <a:rPr lang="en-US"/>
              <a:t> et </a:t>
            </a:r>
            <a:r>
              <a:rPr lang="en-US" err="1"/>
              <a:t>sollicitudin</a:t>
            </a:r>
            <a:r>
              <a:rPr lang="en-US"/>
              <a:t> ac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phasellus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rutrum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. </a:t>
            </a:r>
            <a:r>
              <a:rPr lang="en-US" err="1"/>
              <a:t>Nec</a:t>
            </a:r>
            <a:r>
              <a:rPr lang="en-US"/>
              <a:t> dui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mattis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.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condimentum</a:t>
            </a:r>
            <a:r>
              <a:rPr lang="en-US"/>
              <a:t> id </a:t>
            </a:r>
            <a:r>
              <a:rPr lang="en-US" err="1"/>
              <a:t>venenatis</a:t>
            </a:r>
            <a:r>
              <a:rPr lang="en-US"/>
              <a:t> a </a:t>
            </a:r>
            <a:r>
              <a:rPr lang="en-US" err="1"/>
              <a:t>condimentum</a:t>
            </a:r>
            <a:r>
              <a:rPr lang="en-US"/>
              <a:t>. Non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praesent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vel </a:t>
            </a:r>
            <a:r>
              <a:rPr lang="en-US" err="1"/>
              <a:t>fringilla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.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20"/>
          </p:nvPr>
        </p:nvSpPr>
        <p:spPr>
          <a:xfrm>
            <a:off x="6370651" y="1579015"/>
            <a:ext cx="5084468" cy="492443"/>
          </a:xfrm>
          <a:solidFill>
            <a:schemeClr val="bg1"/>
          </a:solidFill>
          <a:effectLst>
            <a:outerShdw dist="12700" dir="5400000" algn="t" rotWithShape="0">
              <a:prstClr val="black"/>
            </a:outerShdw>
          </a:effectLst>
        </p:spPr>
        <p:txBody>
          <a:bodyPr tIns="91440" bIns="91440" rtlCol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smtClean="0">
                <a:solidFill>
                  <a:srgbClr val="006298"/>
                </a:solidFill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370651" y="2202774"/>
            <a:ext cx="5084468" cy="3953578"/>
          </a:xfrm>
        </p:spPr>
        <p:txBody>
          <a:bodyPr>
            <a:normAutofit/>
          </a:bodyPr>
          <a:lstStyle>
            <a:lvl1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1pPr>
            <a:lvl2pPr marL="685800" indent="-228600">
              <a:buClr>
                <a:srgbClr val="004A78"/>
              </a:buClr>
              <a:buFontTx/>
              <a:buChar char="‒"/>
              <a:defRPr sz="1800">
                <a:solidFill>
                  <a:srgbClr val="000000"/>
                </a:solidFill>
              </a:defRPr>
            </a:lvl2pPr>
            <a:lvl3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3pPr>
            <a:lvl4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4pPr>
            <a:lvl5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</a:p>
          <a:p>
            <a:pPr lvl="0"/>
            <a:r>
              <a:rPr lang="en-US" err="1"/>
              <a:t>Viverra</a:t>
            </a:r>
            <a:r>
              <a:rPr lang="en-US"/>
              <a:t> vitae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ac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donec</a:t>
            </a:r>
            <a:r>
              <a:rPr lang="en-US"/>
              <a:t> et. </a:t>
            </a:r>
            <a:r>
              <a:rPr lang="en-US" err="1"/>
              <a:t>Magnis</a:t>
            </a:r>
            <a:r>
              <a:rPr lang="en-US"/>
              <a:t> dis parturient </a:t>
            </a:r>
            <a:r>
              <a:rPr lang="en-US" err="1"/>
              <a:t>montes</a:t>
            </a:r>
            <a:r>
              <a:rPr lang="en-US"/>
              <a:t> </a:t>
            </a:r>
            <a:r>
              <a:rPr lang="en-US" err="1"/>
              <a:t>nascetur</a:t>
            </a:r>
            <a:r>
              <a:rPr lang="en-US"/>
              <a:t>. Massa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fusce</a:t>
            </a:r>
            <a:r>
              <a:rPr lang="en-US"/>
              <a:t> id </a:t>
            </a:r>
            <a:r>
              <a:rPr lang="en-US" err="1"/>
              <a:t>velit</a:t>
            </a:r>
            <a:r>
              <a:rPr lang="en-US"/>
              <a:t>. </a:t>
            </a:r>
          </a:p>
          <a:p>
            <a:pPr lvl="0"/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 in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euismod</a:t>
            </a:r>
            <a:r>
              <a:rPr lang="en-US"/>
              <a:t>. In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euismod</a:t>
            </a:r>
            <a:r>
              <a:rPr lang="en-US"/>
              <a:t> nisi porta lorem. </a:t>
            </a:r>
            <a:r>
              <a:rPr lang="en-US" err="1"/>
              <a:t>Fermentum</a:t>
            </a:r>
            <a:r>
              <a:rPr lang="en-US"/>
              <a:t> et </a:t>
            </a:r>
            <a:r>
              <a:rPr lang="en-US" err="1"/>
              <a:t>sollicitudin</a:t>
            </a:r>
            <a:r>
              <a:rPr lang="en-US"/>
              <a:t> ac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phasellus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rutrum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. </a:t>
            </a:r>
            <a:r>
              <a:rPr lang="en-US" err="1"/>
              <a:t>Nec</a:t>
            </a:r>
            <a:r>
              <a:rPr lang="en-US"/>
              <a:t> dui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mattis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.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condimentum</a:t>
            </a:r>
            <a:r>
              <a:rPr lang="en-US"/>
              <a:t> id </a:t>
            </a:r>
            <a:r>
              <a:rPr lang="en-US" err="1"/>
              <a:t>venenatis</a:t>
            </a:r>
            <a:r>
              <a:rPr lang="en-US"/>
              <a:t> a </a:t>
            </a:r>
            <a:r>
              <a:rPr lang="en-US" err="1"/>
              <a:t>condimentum</a:t>
            </a:r>
            <a:r>
              <a:rPr lang="en-US"/>
              <a:t>. Non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praesent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fringilla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.</a:t>
            </a:r>
          </a:p>
        </p:txBody>
      </p:sp>
      <p:sp>
        <p:nvSpPr>
          <p:cNvPr id="8" name="Footer"/>
          <p:cNvSpPr txBox="1"/>
          <p:nvPr userDrawn="1"/>
        </p:nvSpPr>
        <p:spPr>
          <a:xfrm>
            <a:off x="3007866" y="6323299"/>
            <a:ext cx="8956009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743576" y="1579015"/>
            <a:ext cx="3300402" cy="492443"/>
          </a:xfrm>
          <a:solidFill>
            <a:schemeClr val="bg1"/>
          </a:solidFill>
          <a:effectLst>
            <a:outerShdw dist="12700" dir="5400000" algn="t" rotWithShape="0">
              <a:prstClr val="black"/>
            </a:outerShdw>
          </a:effectLst>
        </p:spPr>
        <p:txBody>
          <a:bodyPr tIns="91440" bIns="91440" rtlCol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smtClean="0">
                <a:solidFill>
                  <a:srgbClr val="006298"/>
                </a:solidFill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43576" y="2202774"/>
            <a:ext cx="3300402" cy="3953578"/>
          </a:xfrm>
        </p:spPr>
        <p:txBody>
          <a:bodyPr>
            <a:normAutofit/>
          </a:bodyPr>
          <a:lstStyle>
            <a:lvl1pPr marL="0" indent="0">
              <a:buClr>
                <a:srgbClr val="004A78"/>
              </a:buClr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lvl1pPr>
            <a:lvl2pPr marL="685800" indent="-228600">
              <a:buFontTx/>
              <a:buChar char="‒"/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Viverra</a:t>
            </a:r>
            <a:r>
              <a:rPr lang="en-US"/>
              <a:t> vitae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ac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donec</a:t>
            </a:r>
            <a:r>
              <a:rPr lang="en-US"/>
              <a:t> et. </a:t>
            </a:r>
            <a:r>
              <a:rPr lang="en-US" err="1"/>
              <a:t>Magnis</a:t>
            </a:r>
            <a:r>
              <a:rPr lang="en-US"/>
              <a:t> dis parturient </a:t>
            </a:r>
            <a:r>
              <a:rPr lang="en-US" err="1"/>
              <a:t>montes</a:t>
            </a:r>
            <a:r>
              <a:rPr lang="en-US"/>
              <a:t> </a:t>
            </a:r>
            <a:r>
              <a:rPr lang="en-US" err="1"/>
              <a:t>nascetur</a:t>
            </a:r>
            <a:r>
              <a:rPr lang="en-US"/>
              <a:t>.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2"/>
          </p:nvPr>
        </p:nvSpPr>
        <p:spPr>
          <a:xfrm>
            <a:off x="4445799" y="1579015"/>
            <a:ext cx="3300402" cy="492443"/>
          </a:xfrm>
          <a:solidFill>
            <a:schemeClr val="bg1"/>
          </a:solidFill>
          <a:effectLst>
            <a:outerShdw dist="12700" dir="5400000" algn="t" rotWithShape="0">
              <a:prstClr val="black"/>
            </a:outerShdw>
          </a:effectLst>
        </p:spPr>
        <p:txBody>
          <a:bodyPr tIns="91440" bIns="91440" rtlCol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smtClean="0">
                <a:solidFill>
                  <a:srgbClr val="006298"/>
                </a:solidFill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445799" y="2202774"/>
            <a:ext cx="3300402" cy="3953578"/>
          </a:xfrm>
        </p:spPr>
        <p:txBody>
          <a:bodyPr>
            <a:normAutofit/>
          </a:bodyPr>
          <a:lstStyle>
            <a:lvl1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1pPr>
            <a:lvl2pPr marL="685800" indent="-228600">
              <a:buFontTx/>
              <a:buChar char="‒"/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Viverra</a:t>
            </a:r>
            <a:r>
              <a:rPr lang="en-US"/>
              <a:t> vitae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ac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donec</a:t>
            </a:r>
            <a:r>
              <a:rPr lang="en-US"/>
              <a:t> et. </a:t>
            </a:r>
            <a:r>
              <a:rPr lang="en-US" err="1"/>
              <a:t>Magnis</a:t>
            </a:r>
            <a:r>
              <a:rPr lang="en-US"/>
              <a:t> dis parturient </a:t>
            </a:r>
            <a:r>
              <a:rPr lang="en-US" err="1"/>
              <a:t>montes</a:t>
            </a:r>
            <a:r>
              <a:rPr lang="en-US"/>
              <a:t> </a:t>
            </a:r>
            <a:r>
              <a:rPr lang="en-US" err="1"/>
              <a:t>nascetur</a:t>
            </a:r>
            <a:r>
              <a:rPr lang="en-US"/>
              <a:t>.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23"/>
          </p:nvPr>
        </p:nvSpPr>
        <p:spPr>
          <a:xfrm>
            <a:off x="8145953" y="1579015"/>
            <a:ext cx="3300402" cy="492443"/>
          </a:xfrm>
          <a:solidFill>
            <a:schemeClr val="bg1"/>
          </a:solidFill>
          <a:effectLst>
            <a:outerShdw dist="12700" dir="5400000" algn="t" rotWithShape="0">
              <a:prstClr val="black"/>
            </a:outerShdw>
          </a:effectLst>
        </p:spPr>
        <p:txBody>
          <a:bodyPr tIns="91440" bIns="91440" rtlCol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smtClean="0">
                <a:solidFill>
                  <a:srgbClr val="006298"/>
                </a:solidFill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8154717" y="2202774"/>
            <a:ext cx="3300402" cy="3953578"/>
          </a:xfrm>
        </p:spPr>
        <p:txBody>
          <a:bodyPr>
            <a:normAutofit/>
          </a:bodyPr>
          <a:lstStyle>
            <a:lvl1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1pPr>
            <a:lvl2pPr marL="685800" indent="-228600">
              <a:buFontTx/>
              <a:buChar char="‒"/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Viverra</a:t>
            </a:r>
            <a:r>
              <a:rPr lang="en-US"/>
              <a:t> vitae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ac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donec</a:t>
            </a:r>
            <a:r>
              <a:rPr lang="en-US"/>
              <a:t> et. </a:t>
            </a:r>
            <a:r>
              <a:rPr lang="en-US" err="1"/>
              <a:t>Magnis</a:t>
            </a:r>
            <a:r>
              <a:rPr lang="en-US"/>
              <a:t> dis parturient </a:t>
            </a:r>
            <a:r>
              <a:rPr lang="en-US" err="1"/>
              <a:t>montes</a:t>
            </a:r>
            <a:r>
              <a:rPr lang="en-US"/>
              <a:t> </a:t>
            </a:r>
            <a:r>
              <a:rPr lang="en-US" err="1"/>
              <a:t>nascetur</a:t>
            </a:r>
            <a:r>
              <a:rPr lang="en-US"/>
              <a:t>.</a:t>
            </a:r>
          </a:p>
        </p:txBody>
      </p:sp>
      <p:sp>
        <p:nvSpPr>
          <p:cNvPr id="10" name="Footer"/>
          <p:cNvSpPr txBox="1"/>
          <p:nvPr userDrawn="1"/>
        </p:nvSpPr>
        <p:spPr>
          <a:xfrm>
            <a:off x="3007866" y="6323299"/>
            <a:ext cx="8956009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5" hasCustomPrompt="1"/>
          </p:nvPr>
        </p:nvSpPr>
        <p:spPr>
          <a:xfrm>
            <a:off x="743576" y="1289684"/>
            <a:ext cx="10711543" cy="2750053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rgbClr val="000000"/>
                </a:solidFill>
                <a:latin typeface="Summer Font" charset="0"/>
                <a:ea typeface="Summer Font" charset="0"/>
                <a:cs typeface="Summer Font" charset="0"/>
              </a:defRPr>
            </a:lvl2pPr>
            <a:lvl3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/>
              <a:t>Click to add text here.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nullam</a:t>
            </a:r>
            <a:r>
              <a:rPr lang="en-US"/>
              <a:t> non. </a:t>
            </a:r>
            <a:r>
              <a:rPr lang="en-US" err="1"/>
              <a:t>Mauris</a:t>
            </a:r>
            <a:r>
              <a:rPr lang="en-US"/>
              <a:t> a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maecenas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.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.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nisi. </a:t>
            </a:r>
            <a:r>
              <a:rPr lang="en-US" err="1"/>
              <a:t>Mauris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vitae. </a:t>
            </a:r>
            <a:r>
              <a:rPr lang="en-US" err="1"/>
              <a:t>Consectetur</a:t>
            </a:r>
            <a:r>
              <a:rPr lang="en-US"/>
              <a:t> libero id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tempus </a:t>
            </a:r>
            <a:r>
              <a:rPr lang="en-US" err="1"/>
              <a:t>iaculis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 id </a:t>
            </a:r>
            <a:r>
              <a:rPr lang="en-US" err="1"/>
              <a:t>volutpat</a:t>
            </a:r>
            <a:r>
              <a:rPr lang="en-US"/>
              <a:t> lacus.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gravida cum </a:t>
            </a:r>
            <a:r>
              <a:rPr lang="en-US" err="1"/>
              <a:t>sociis</a:t>
            </a:r>
            <a:r>
              <a:rPr lang="en-US"/>
              <a:t>. Sed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sodales</a:t>
            </a:r>
            <a:r>
              <a:rPr lang="en-US"/>
              <a:t>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40228" y="4846655"/>
            <a:ext cx="10711543" cy="825500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>
                <a:solidFill>
                  <a:srgbClr val="0062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Click to add caption to accompany content. Lorem ipsum dolor sit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amet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consectetur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adipiscing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elit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sed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do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eiusmod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tempor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incididunt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ut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labore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et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dolore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magna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aliqua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.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Viverra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vitae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congue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eu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consequat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ac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felis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donec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et.</a:t>
            </a:r>
          </a:p>
        </p:txBody>
      </p:sp>
      <p:sp>
        <p:nvSpPr>
          <p:cNvPr id="8" name="Footer"/>
          <p:cNvSpPr txBox="1"/>
          <p:nvPr userDrawn="1"/>
        </p:nvSpPr>
        <p:spPr>
          <a:xfrm>
            <a:off x="3007866" y="6323299"/>
            <a:ext cx="8956009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1474805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ooter"/>
          <p:cNvSpPr txBox="1"/>
          <p:nvPr userDrawn="1"/>
        </p:nvSpPr>
        <p:spPr>
          <a:xfrm>
            <a:off x="2743202" y="6318516"/>
            <a:ext cx="9108380" cy="477054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Simpson, Antill, Wilson, Hands-On Ethical Hacking and Network Defense, 4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Edition. © 2023 Cengage. All Rights Reserved. May not be scanned, copied or duplicated, or posted to a publicly accessible website, in whole or in part.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0C78AC8-E1A0-4975-919B-DC886A739C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3577" y="4029075"/>
            <a:ext cx="7982257" cy="1835457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623BC119-C238-4C36-BBED-7F10BDC9AE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3576" y="1638300"/>
            <a:ext cx="10857874" cy="1936791"/>
          </a:xfrm>
        </p:spPr>
        <p:txBody>
          <a:bodyPr>
            <a:normAutofit/>
          </a:bodyPr>
          <a:lstStyle>
            <a:lvl1pPr marL="342900" indent="-342900">
              <a:buClr>
                <a:srgbClr val="004A78"/>
              </a:buClr>
              <a:buFont typeface="Arial" charset="0"/>
              <a:buChar char="•"/>
              <a:defRPr sz="2000">
                <a:solidFill>
                  <a:srgbClr val="004A78"/>
                </a:solidFill>
              </a:defRPr>
            </a:lvl1pPr>
            <a:lvl2pPr marL="685800" marR="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6298"/>
              </a:buClr>
              <a:buSzTx/>
              <a:buFont typeface="Arial" charset="0"/>
              <a:buChar char="•"/>
              <a:tabLst/>
              <a:defRPr sz="2000" baseline="0"/>
            </a:lvl2pPr>
            <a:lvl3pPr marL="1143000" indent="-228600">
              <a:buClr>
                <a:srgbClr val="000000"/>
              </a:buClr>
              <a:buFont typeface="Arial" charset="0"/>
              <a:buChar char="•"/>
              <a:defRPr sz="2000"/>
            </a:lvl3pPr>
            <a:lvl4pPr marL="1600200" indent="-228600">
              <a:buClr>
                <a:srgbClr val="000000"/>
              </a:buClr>
              <a:buSzPct val="50000"/>
              <a:buFont typeface="Calibri" charset="0"/>
              <a:buChar char="▶"/>
              <a:defRPr sz="2000"/>
            </a:lvl4pPr>
            <a:lvl5pPr marL="2057400" indent="-228600">
              <a:buClr>
                <a:srgbClr val="000000"/>
              </a:buClr>
              <a:buFont typeface="Helvetica" charset="0"/>
              <a:buChar char="⁃"/>
              <a:defRPr sz="20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8B98B54F-6FA9-4905-8BDA-434E60C09D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93898" y="5562460"/>
            <a:ext cx="3707552" cy="262425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000">
                <a:solidFill>
                  <a:srgbClr val="0062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6298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911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672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843" y="6356350"/>
            <a:ext cx="1579562" cy="354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2225" y="6356350"/>
            <a:ext cx="9257732" cy="3540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lang="en-US" sz="1400" b="0" i="0" u="none" strike="noStrike" baseline="0" smtClean="0">
                <a:solidFill>
                  <a:srgbClr val="006298"/>
                </a:solidFill>
                <a:latin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Simpson, Antill, Wilson, Hands-On Ethical Hacking and Network Defense, 4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Edition. © 2023 Cengage. All Rights Reserved. May not be scanned, copied or duplicated, or posted to a publicly accessible website, in whole or in part.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21" r:id="rId2"/>
    <p:sldLayoutId id="2147483722" r:id="rId3"/>
    <p:sldLayoutId id="2147483714" r:id="rId4"/>
    <p:sldLayoutId id="2147483718" r:id="rId5"/>
    <p:sldLayoutId id="2147483715" r:id="rId6"/>
    <p:sldLayoutId id="2147483716" r:id="rId7"/>
    <p:sldLayoutId id="2147483719" r:id="rId8"/>
    <p:sldLayoutId id="2147483727" r:id="rId9"/>
    <p:sldLayoutId id="2147483728" r:id="rId10"/>
    <p:sldLayoutId id="2147483720" r:id="rId11"/>
    <p:sldLayoutId id="2147483723" r:id="rId12"/>
    <p:sldLayoutId id="2147483724" r:id="rId13"/>
    <p:sldLayoutId id="2147483713" r:id="rId14"/>
    <p:sldLayoutId id="2147483717" r:id="rId15"/>
    <p:sldLayoutId id="2147483729" r:id="rId16"/>
    <p:sldLayoutId id="2147483726" r:id="rId17"/>
    <p:sldLayoutId id="2147483725" r:id="rId18"/>
  </p:sldLayoutIdLst>
  <p:hf sldNum="0" hdr="0" ftr="0" dt="0"/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 b="1" i="0" kern="1200" baseline="0">
          <a:solidFill>
            <a:srgbClr val="004A78"/>
          </a:solidFill>
          <a:latin typeface="Arial" charset="0"/>
          <a:ea typeface="Arial" charset="0"/>
          <a:cs typeface="Arial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9pPr>
    </p:titleStyle>
    <p:bodyStyle>
      <a:lvl1pPr marL="0" indent="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charset="0"/>
        <a:buNone/>
        <a:defRPr sz="2800" kern="1200" baseline="0">
          <a:solidFill>
            <a:srgbClr val="000000"/>
          </a:solidFill>
          <a:latin typeface="Arial" charset="0"/>
          <a:ea typeface="Arial" charset="0"/>
          <a:cs typeface="Arial" charset="0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 baseline="0">
          <a:solidFill>
            <a:srgbClr val="004A78"/>
          </a:solidFill>
          <a:latin typeface="Arial" charset="0"/>
          <a:ea typeface="Arial" charset="0"/>
          <a:cs typeface="Arial" charset="0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004A78"/>
          </a:solidFill>
          <a:latin typeface="Arial" charset="0"/>
          <a:ea typeface="Arial" charset="0"/>
          <a:cs typeface="Arial" charset="0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 baseline="0">
          <a:solidFill>
            <a:srgbClr val="004A78"/>
          </a:solidFill>
          <a:latin typeface="Arial" charset="0"/>
          <a:ea typeface="Arial" charset="0"/>
          <a:cs typeface="Arial" charset="0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 baseline="0">
          <a:solidFill>
            <a:srgbClr val="004A78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A32437B-505B-437D-B700-DB98649D4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0100" y="1901952"/>
            <a:ext cx="8037040" cy="1527048"/>
          </a:xfrm>
        </p:spPr>
        <p:txBody>
          <a:bodyPr anchor="ctr"/>
          <a:lstStyle/>
          <a:p>
            <a:pPr algn="ctr"/>
            <a:r>
              <a:rPr lang="en-US" sz="4000" b="0" dirty="0"/>
              <a:t>Hands-On Ethical Hacking and Network Defense,</a:t>
            </a:r>
            <a:br>
              <a:rPr lang="en-US" sz="4000" b="0" dirty="0"/>
            </a:br>
            <a:r>
              <a:rPr lang="en-US" sz="4000" b="0" dirty="0"/>
              <a:t>Edition 4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DF6995-6A0D-4B55-9749-F555B7DB11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17175" y="3828650"/>
            <a:ext cx="6372223" cy="1116757"/>
          </a:xfrm>
        </p:spPr>
        <p:txBody>
          <a:bodyPr anchor="ctr"/>
          <a:lstStyle/>
          <a:p>
            <a:pPr algn="ctr"/>
            <a:r>
              <a:rPr lang="en-US" b="1" dirty="0"/>
              <a:t>Module 7: </a:t>
            </a:r>
            <a:r>
              <a:rPr lang="en-US" dirty="0"/>
              <a:t>Programming for Security Professionals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8F8A313-EC4A-4BC0-9DDA-0C19928FF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923" r="923"/>
          <a:stretch>
            <a:fillRect/>
          </a:stretch>
        </p:blipFill>
        <p:spPr>
          <a:xfrm>
            <a:off x="246063" y="314325"/>
            <a:ext cx="3343275" cy="4318000"/>
          </a:xfrm>
        </p:spPr>
      </p:pic>
      <p:sp>
        <p:nvSpPr>
          <p:cNvPr id="7" name="Footer">
            <a:extLst>
              <a:ext uri="{FF2B5EF4-FFF2-40B4-BE49-F238E27FC236}">
                <a16:creationId xmlns:a16="http://schemas.microsoft.com/office/drawing/2014/main" id="{B1026838-50FD-462D-BFD6-82AA8692D3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08694" y="6347068"/>
            <a:ext cx="9058446" cy="441920"/>
          </a:xfrm>
        </p:spPr>
        <p:txBody>
          <a:bodyPr/>
          <a:lstStyle/>
          <a:p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Simpson, Antill</a:t>
            </a:r>
            <a:r>
              <a:rPr lang="en-US" sz="1400" dirty="0">
                <a:solidFill>
                  <a:schemeClr val="bg1"/>
                </a:solidFill>
                <a:latin typeface="arial" charset="0"/>
              </a:rPr>
              <a:t>,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Wilson, Hands-On Ethical Hacking and Network Defense, 4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3172499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Polling Activity 7-1: Answer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43576" y="1636776"/>
            <a:ext cx="10711543" cy="3732692"/>
          </a:xfrm>
        </p:spPr>
        <p:txBody>
          <a:bodyPr/>
          <a:lstStyle/>
          <a:p>
            <a:r>
              <a:rPr lang="en-US" sz="2000" dirty="0"/>
              <a:t>An algorithm is defined as which of the following?</a:t>
            </a:r>
          </a:p>
          <a:p>
            <a:endParaRPr lang="en-US" sz="2000" b="1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Answer: d. A set of instructions for solving a specific problem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Algorithm, in computer lingo, refers to a set of steps to be followed for solving a specific problem.</a:t>
            </a:r>
          </a:p>
        </p:txBody>
      </p:sp>
    </p:spTree>
    <p:extLst>
      <p:ext uri="{BB962C8B-B14F-4D97-AF65-F5344CB8AC3E}">
        <p14:creationId xmlns:p14="http://schemas.microsoft.com/office/powerpoint/2010/main" val="558379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Activity 7-1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43576" y="1636776"/>
            <a:ext cx="10711543" cy="3732692"/>
          </a:xfrm>
        </p:spPr>
        <p:txBody>
          <a:bodyPr/>
          <a:lstStyle/>
          <a:p>
            <a:r>
              <a:rPr lang="en-US" sz="2000" dirty="0"/>
              <a:t>What kind of error would a missing parenthesis or brace in a C compiler cause? Discuss the variety of syntax errors that can occur in programming languages.</a:t>
            </a:r>
          </a:p>
        </p:txBody>
      </p:sp>
    </p:spTree>
    <p:extLst>
      <p:ext uri="{BB962C8B-B14F-4D97-AF65-F5344CB8AC3E}">
        <p14:creationId xmlns:p14="http://schemas.microsoft.com/office/powerpoint/2010/main" val="471710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Activity 7-1: Answer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43576" y="1636776"/>
            <a:ext cx="10711543" cy="3732692"/>
          </a:xfrm>
        </p:spPr>
        <p:txBody>
          <a:bodyPr/>
          <a:lstStyle/>
          <a:p>
            <a:r>
              <a:rPr lang="en-US" sz="2000" dirty="0"/>
              <a:t>What kind of error would a missing parenthesis or brace in a C compiler cause?</a:t>
            </a:r>
          </a:p>
          <a:p>
            <a:endParaRPr lang="en-US" sz="2000" b="1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Answer: A missing parenthesis or brace in a C compiler will cause a syntax error.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A command’s syntax must be exact, right down to the placement of semicolons and parentheses. One minor mistake and the program won’t run correctly, or even worse, will produce unpredictable results. </a:t>
            </a:r>
          </a:p>
        </p:txBody>
      </p:sp>
    </p:spTree>
    <p:extLst>
      <p:ext uri="{BB962C8B-B14F-4D97-AF65-F5344CB8AC3E}">
        <p14:creationId xmlns:p14="http://schemas.microsoft.com/office/powerpoint/2010/main" val="2824604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59F49D-B5B7-4EF9-9FA8-A2AD1A13D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altLang="en-US" dirty="0"/>
              <a:t>Learning the C Language (1 of 3) 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D4F286-8DF4-49F9-81A5-0E1B45EB6F4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711543" cy="4394200"/>
          </a:xfrm>
        </p:spPr>
        <p:txBody>
          <a:bodyPr>
            <a:noAutofit/>
          </a:bodyPr>
          <a:lstStyle/>
          <a:p>
            <a:r>
              <a:rPr lang="en-US" altLang="en-US" dirty="0"/>
              <a:t>Developed by Dennis Ritchie </a:t>
            </a:r>
          </a:p>
          <a:p>
            <a:pPr lvl="1"/>
            <a:r>
              <a:rPr lang="en-US" altLang="en-US" dirty="0"/>
              <a:t>1972, Bell Laboratories </a:t>
            </a:r>
          </a:p>
          <a:p>
            <a:pPr lvl="1"/>
            <a:r>
              <a:rPr lang="en-US" altLang="en-US" dirty="0"/>
              <a:t>Powerful and concise language</a:t>
            </a:r>
          </a:p>
          <a:p>
            <a:r>
              <a:rPr lang="en-US" altLang="en-US" dirty="0"/>
              <a:t>UNIX </a:t>
            </a:r>
          </a:p>
          <a:p>
            <a:pPr lvl="1"/>
            <a:r>
              <a:rPr lang="en-US" altLang="en-US" dirty="0"/>
              <a:t>First written in </a:t>
            </a:r>
            <a:r>
              <a:rPr lang="en-US" altLang="en-US" b="1" dirty="0"/>
              <a:t>assembly language</a:t>
            </a:r>
          </a:p>
          <a:p>
            <a:pPr lvl="1"/>
            <a:r>
              <a:rPr lang="en-US" altLang="en-US" dirty="0"/>
              <a:t>Later rewritten in C language</a:t>
            </a:r>
          </a:p>
          <a:p>
            <a:pPr lvl="2"/>
            <a:r>
              <a:rPr lang="en-US" altLang="en-US" dirty="0"/>
              <a:t>Assembly language uses a combination of hexadecimal numbers and expressions</a:t>
            </a:r>
          </a:p>
        </p:txBody>
      </p:sp>
    </p:spTree>
    <p:extLst>
      <p:ext uri="{BB962C8B-B14F-4D97-AF65-F5344CB8AC3E}">
        <p14:creationId xmlns:p14="http://schemas.microsoft.com/office/powerpoint/2010/main" val="3338165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59F49D-B5B7-4EF9-9FA8-A2AD1A13D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altLang="en-US" dirty="0"/>
              <a:t>Learning the C Language (2 of 3) 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D4F286-8DF4-49F9-81A5-0E1B45EB6F4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711543" cy="4394200"/>
          </a:xfrm>
        </p:spPr>
        <p:txBody>
          <a:bodyPr>
            <a:noAutofit/>
          </a:bodyPr>
          <a:lstStyle/>
          <a:p>
            <a:r>
              <a:rPr lang="en-US" altLang="en-US" dirty="0"/>
              <a:t>C++</a:t>
            </a:r>
          </a:p>
          <a:p>
            <a:pPr lvl="1"/>
            <a:r>
              <a:rPr lang="en-US" altLang="en-US" dirty="0"/>
              <a:t>An enhancement of C language</a:t>
            </a:r>
          </a:p>
          <a:p>
            <a:r>
              <a:rPr lang="en-US" altLang="en-US" b="1" dirty="0"/>
              <a:t>Compiler</a:t>
            </a:r>
          </a:p>
          <a:p>
            <a:pPr lvl="1"/>
            <a:r>
              <a:rPr lang="en-US" altLang="en-US" dirty="0"/>
              <a:t>Program that converts text-based program, called source code, into executable or binary code</a:t>
            </a:r>
          </a:p>
          <a:p>
            <a:pPr lvl="1"/>
            <a:r>
              <a:rPr lang="en-US" altLang="en-US" dirty="0"/>
              <a:t>Most C compilers can also create executable programs in C++</a:t>
            </a:r>
          </a:p>
        </p:txBody>
      </p:sp>
    </p:spTree>
    <p:extLst>
      <p:ext uri="{BB962C8B-B14F-4D97-AF65-F5344CB8AC3E}">
        <p14:creationId xmlns:p14="http://schemas.microsoft.com/office/powerpoint/2010/main" val="3186189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59F49D-B5B7-4EF9-9FA8-A2AD1A13D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Learning the C Language (3 of 3)</a:t>
            </a:r>
            <a:endParaRPr lang="en-IN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1A999479-19FD-4D1F-A00C-1201D0A00704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802455017"/>
              </p:ext>
            </p:extLst>
          </p:nvPr>
        </p:nvGraphicFramePr>
        <p:xfrm>
          <a:off x="551411" y="1347195"/>
          <a:ext cx="11435542" cy="33817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1606">
                  <a:extLst>
                    <a:ext uri="{9D8B030D-6E8A-4147-A177-3AD203B41FA5}">
                      <a16:colId xmlns:a16="http://schemas.microsoft.com/office/drawing/2014/main" val="3078950946"/>
                    </a:ext>
                  </a:extLst>
                </a:gridCol>
                <a:gridCol w="7973936">
                  <a:extLst>
                    <a:ext uri="{9D8B030D-6E8A-4147-A177-3AD203B41FA5}">
                      <a16:colId xmlns:a16="http://schemas.microsoft.com/office/drawing/2014/main" val="3215480280"/>
                    </a:ext>
                  </a:extLst>
                </a:gridCol>
              </a:tblGrid>
              <a:tr h="486778">
                <a:tc>
                  <a:txBody>
                    <a:bodyPr/>
                    <a:lstStyle/>
                    <a:p>
                      <a:r>
                        <a:rPr lang="en-IN" dirty="0"/>
                        <a:t>Compiler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146505"/>
                  </a:ext>
                </a:extLst>
              </a:tr>
              <a:tr h="1614841">
                <a:tc>
                  <a:txBody>
                    <a:bodyPr/>
                    <a:lstStyle/>
                    <a:p>
                      <a:r>
                        <a:rPr lang="en-US" dirty="0"/>
                        <a:t>Intel compilers for Windows and Linux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Intel’s C++ compiler is designed for developing applications for Windows servers, desktops, laptops, and mobile devices. The Intel Linux C++ compiler claims to optimize the speed of accessing information from a MySQL database, an open-source database program used by many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corporations and e-commerce companies.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275911"/>
                  </a:ext>
                </a:extLst>
              </a:tr>
              <a:tr h="486778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Microsoft Visual C++ Compiler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This compiler is widely used by programmers developing C and C++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applications for Windows platforms.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8521286"/>
                  </a:ext>
                </a:extLst>
              </a:tr>
              <a:tr h="486778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GNU C and C++ compilers (GCC)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These free compilers can be downloaded for Windows and *nix platforms.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Most *nix systems include the GNU GCC compiler.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0022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2114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59F49D-B5B7-4EF9-9FA8-A2AD1A13D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altLang="en-US" dirty="0"/>
              <a:t>Anatomy of a C Program (1 of 3)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D4F286-8DF4-49F9-81A5-0E1B45EB6F4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711543" cy="4394200"/>
          </a:xfrm>
        </p:spPr>
        <p:txBody>
          <a:bodyPr>
            <a:noAutofit/>
          </a:bodyPr>
          <a:lstStyle/>
          <a:p>
            <a:r>
              <a:rPr lang="en-US" altLang="en-US" dirty="0"/>
              <a:t>The first computer program a C student learns:</a:t>
            </a:r>
          </a:p>
          <a:p>
            <a:pPr lvl="1" eaLnBrk="1" hangingPunct="1">
              <a:buFontTx/>
              <a:buNone/>
            </a:pPr>
            <a:endParaRPr lang="en-US" altLang="en-US" sz="1400" dirty="0">
              <a:latin typeface="Courier New" panose="02070309020205020404" pitchFamily="49" charset="0"/>
            </a:endParaRPr>
          </a:p>
          <a:p>
            <a:pPr lvl="1" eaLnBrk="1" hangingPunct="1">
              <a:buFontTx/>
              <a:buNone/>
            </a:pPr>
            <a:r>
              <a:rPr lang="en-US" altLang="en-US" sz="1400" dirty="0">
                <a:latin typeface="Courier New" panose="02070309020205020404" pitchFamily="49" charset="0"/>
              </a:rPr>
              <a:t> </a:t>
            </a:r>
            <a:r>
              <a:rPr lang="en-US" altLang="en-US" dirty="0">
                <a:latin typeface="Courier New" panose="02070309020205020404" pitchFamily="49" charset="0"/>
              </a:rPr>
              <a:t>/* The famous "Hello, world!" C program */</a:t>
            </a:r>
          </a:p>
          <a:p>
            <a:pPr lvl="1" eaLnBrk="1" hangingPunct="1">
              <a:buFontTx/>
              <a:buNone/>
            </a:pPr>
            <a:endParaRPr lang="en-US" altLang="en-US" dirty="0">
              <a:latin typeface="Courier New" panose="02070309020205020404" pitchFamily="49" charset="0"/>
            </a:endParaRP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  #include &lt;stdio.h&gt;/* Load the standard IO library. The library contains functions your C program might need to call to perform various tasks. */</a:t>
            </a:r>
          </a:p>
          <a:p>
            <a:pPr lvl="1" eaLnBrk="1" hangingPunct="1">
              <a:buFontTx/>
              <a:buNone/>
            </a:pPr>
            <a:endParaRPr lang="en-US" altLang="en-US" dirty="0">
              <a:latin typeface="Courier New" panose="02070309020205020404" pitchFamily="49" charset="0"/>
            </a:endParaRP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  main()</a:t>
            </a: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  {</a:t>
            </a: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	  printf("Hello, world!\n\n");</a:t>
            </a: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  }</a:t>
            </a: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7752475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59F49D-B5B7-4EF9-9FA8-A2AD1A13D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altLang="en-US" dirty="0"/>
              <a:t>Anatomy of a C Program (2 of 3) 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D4F286-8DF4-49F9-81A5-0E1B45EB6F4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711543" cy="4394200"/>
          </a:xfrm>
        </p:spPr>
        <p:txBody>
          <a:bodyPr>
            <a:noAutofit/>
          </a:bodyPr>
          <a:lstStyle/>
          <a:p>
            <a:r>
              <a:rPr lang="en-US" altLang="en-US" dirty="0"/>
              <a:t>Many C programs use the /* and */ symbols to enclose long comments </a:t>
            </a:r>
          </a:p>
          <a:p>
            <a:pPr lvl="1"/>
            <a:r>
              <a:rPr lang="en-US" altLang="en-US" dirty="0"/>
              <a:t>Instead of // for one-line comments</a:t>
            </a:r>
          </a:p>
          <a:p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#include statement</a:t>
            </a:r>
          </a:p>
          <a:p>
            <a:pPr lvl="1"/>
            <a:r>
              <a:rPr lang="en-US" altLang="en-US" dirty="0"/>
              <a:t>Loads libraries that hold commands and functions used in your program</a:t>
            </a:r>
          </a:p>
          <a:p>
            <a:r>
              <a:rPr lang="en-US" altLang="en-US" dirty="0"/>
              <a:t>Parentheses in C </a:t>
            </a:r>
          </a:p>
          <a:p>
            <a:pPr lvl="1"/>
            <a:r>
              <a:rPr lang="en-US" altLang="en-US" dirty="0"/>
              <a:t>Mean you are dealing with function</a:t>
            </a:r>
          </a:p>
          <a:p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main() function</a:t>
            </a:r>
          </a:p>
          <a:p>
            <a:pPr lvl="1"/>
            <a:r>
              <a:rPr lang="en-US" altLang="en-US" dirty="0"/>
              <a:t>Required by every C program</a:t>
            </a:r>
          </a:p>
          <a:p>
            <a:pPr lvl="1"/>
            <a:r>
              <a:rPr lang="en-US" altLang="en-US" dirty="0"/>
              <a:t>Can also add your own functions to a C program</a:t>
            </a:r>
          </a:p>
        </p:txBody>
      </p:sp>
    </p:spTree>
    <p:extLst>
      <p:ext uri="{BB962C8B-B14F-4D97-AF65-F5344CB8AC3E}">
        <p14:creationId xmlns:p14="http://schemas.microsoft.com/office/powerpoint/2010/main" val="1783778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11939-29FF-4E2E-BE1B-7A71D4DC8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Anatomy of a C Program (3 of 3) 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CC29AC-2376-4BF7-A90B-FE1D5E99D64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Braces </a:t>
            </a:r>
          </a:p>
          <a:p>
            <a:pPr lvl="1"/>
            <a:r>
              <a:rPr lang="en-US" altLang="en-US" dirty="0"/>
              <a:t>Show where a block of code begins and ends</a:t>
            </a:r>
          </a:p>
          <a:p>
            <a:r>
              <a:rPr lang="en-US" altLang="en-US" dirty="0"/>
              <a:t>Functions </a:t>
            </a:r>
          </a:p>
          <a:p>
            <a:pPr lvl="1"/>
            <a:r>
              <a:rPr lang="en-US" altLang="en-US" dirty="0"/>
              <a:t>When a function calls other functions, it uses parameters (known as arguments)</a:t>
            </a:r>
          </a:p>
          <a:p>
            <a:pPr lvl="1"/>
            <a:r>
              <a:rPr lang="en-US" altLang="en-US" dirty="0"/>
              <a:t>Parameters are placed between opening and closing parentheses</a:t>
            </a:r>
            <a:endParaRPr lang="en-IN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E0FE381-9DB6-48AE-BFDD-EFA352B67AE5}"/>
              </a:ext>
            </a:extLst>
          </p:cNvPr>
          <p:cNvGraphicFramePr>
            <a:graphicFrameLocks noGrp="1"/>
          </p:cNvGraphicFramePr>
          <p:nvPr>
            <p:ph type="tbl" sz="quarter" idx="18"/>
            <p:extLst>
              <p:ext uri="{D42A27DB-BD31-4B8C-83A1-F6EECF244321}">
                <p14:modId xmlns:p14="http://schemas.microsoft.com/office/powerpoint/2010/main" val="2639877654"/>
              </p:ext>
            </p:extLst>
          </p:nvPr>
        </p:nvGraphicFramePr>
        <p:xfrm>
          <a:off x="4139999" y="3619901"/>
          <a:ext cx="3175201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9900">
                  <a:extLst>
                    <a:ext uri="{9D8B030D-6E8A-4147-A177-3AD203B41FA5}">
                      <a16:colId xmlns:a16="http://schemas.microsoft.com/office/drawing/2014/main" val="4044913500"/>
                    </a:ext>
                  </a:extLst>
                </a:gridCol>
                <a:gridCol w="1895301">
                  <a:extLst>
                    <a:ext uri="{9D8B030D-6E8A-4147-A177-3AD203B41FA5}">
                      <a16:colId xmlns:a16="http://schemas.microsoft.com/office/drawing/2014/main" val="41550915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Character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590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\n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New line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230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\t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Tab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902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3762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4B80130-72C9-41FC-8599-88CBF27B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Declaring Variables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60DD7E-8221-45EC-B849-91DC3336168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Variable </a:t>
            </a:r>
          </a:p>
          <a:p>
            <a:pPr lvl="1" eaLnBrk="1" hangingPunct="1"/>
            <a:r>
              <a:rPr lang="en-US" altLang="en-US" dirty="0"/>
              <a:t>Represents a numeric or string value</a:t>
            </a:r>
          </a:p>
          <a:p>
            <a:pPr lvl="1" eaLnBrk="1" hangingPunct="1"/>
            <a:r>
              <a:rPr lang="en-US" altLang="en-US" dirty="0"/>
              <a:t>Can be declared at the beginning of a program</a:t>
            </a:r>
          </a:p>
          <a:p>
            <a:pPr lvl="2" eaLnBrk="1" hangingPunct="1"/>
            <a:r>
              <a:rPr lang="en-US" altLang="en-US" dirty="0"/>
              <a:t>To ensure that calculations can be carried out without user intervention</a:t>
            </a:r>
          </a:p>
          <a:p>
            <a:pPr lvl="1"/>
            <a:r>
              <a:rPr lang="en-US" altLang="en-US" dirty="0"/>
              <a:t>Defined as a character or characters</a:t>
            </a:r>
          </a:p>
          <a:p>
            <a:pPr eaLnBrk="1" hangingPunct="1"/>
            <a:r>
              <a:rPr lang="en-US" altLang="en-US" b="1" dirty="0"/>
              <a:t>Conversion specifiers </a:t>
            </a:r>
          </a:p>
          <a:p>
            <a:pPr lvl="1" eaLnBrk="1" hangingPunct="1"/>
            <a:r>
              <a:rPr lang="en-US" altLang="en-US" dirty="0"/>
              <a:t>Tell the compiler how to convert the values in a function</a:t>
            </a:r>
          </a:p>
          <a:p>
            <a:r>
              <a:rPr lang="en-US" altLang="en-US" dirty="0"/>
              <a:t>Operators</a:t>
            </a:r>
          </a:p>
          <a:p>
            <a:pPr lvl="1"/>
            <a:r>
              <a:rPr lang="en-US" altLang="en-US" dirty="0"/>
              <a:t>Programmers use them to compare values, perform mathematical calculations, and the like</a:t>
            </a:r>
          </a:p>
          <a:p>
            <a:pPr lvl="1"/>
            <a:r>
              <a:rPr lang="en-US" altLang="en-US" dirty="0"/>
              <a:t>Mostly, programs you write will require calculating values based on mathematical operations</a:t>
            </a:r>
          </a:p>
        </p:txBody>
      </p:sp>
    </p:spTree>
    <p:extLst>
      <p:ext uri="{BB962C8B-B14F-4D97-AF65-F5344CB8AC3E}">
        <p14:creationId xmlns:p14="http://schemas.microsoft.com/office/powerpoint/2010/main" val="3831289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dirty="0"/>
              <a:t>Module Objectives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711543" cy="4394200"/>
          </a:xfrm>
        </p:spPr>
        <p:txBody>
          <a:bodyPr/>
          <a:lstStyle/>
          <a:p>
            <a:r>
              <a:rPr lang="en-US" dirty="0"/>
              <a:t>By the end of this module, you should be able to: </a:t>
            </a:r>
          </a:p>
          <a:p>
            <a:pPr lvl="1">
              <a:defRPr/>
            </a:pPr>
            <a:r>
              <a:rPr lang="en-US" dirty="0"/>
              <a:t>Explain basic programming concepts</a:t>
            </a:r>
          </a:p>
          <a:p>
            <a:pPr lvl="1">
              <a:defRPr/>
            </a:pPr>
            <a:r>
              <a:rPr lang="en-US" dirty="0"/>
              <a:t>Write a simple C program</a:t>
            </a:r>
          </a:p>
          <a:p>
            <a:pPr lvl="1">
              <a:defRPr/>
            </a:pPr>
            <a:r>
              <a:rPr lang="en-US" dirty="0"/>
              <a:t>Explain how webpages are created with HTML</a:t>
            </a:r>
          </a:p>
          <a:p>
            <a:pPr lvl="1">
              <a:defRPr/>
            </a:pPr>
            <a:r>
              <a:rPr lang="en-US" dirty="0"/>
              <a:t>Describe and create basic Perl programs</a:t>
            </a:r>
          </a:p>
          <a:p>
            <a:pPr lvl="1">
              <a:defRPr/>
            </a:pPr>
            <a:r>
              <a:rPr lang="en-US" dirty="0"/>
              <a:t>Explain basic object-oriented programming concepts</a:t>
            </a:r>
          </a:p>
          <a:p>
            <a:pPr lvl="1">
              <a:defRPr/>
            </a:pPr>
            <a:r>
              <a:rPr lang="en-US" dirty="0"/>
              <a:t>Describe and create basic Python programs</a:t>
            </a:r>
          </a:p>
        </p:txBody>
      </p:sp>
    </p:spTree>
    <p:extLst>
      <p:ext uri="{BB962C8B-B14F-4D97-AF65-F5344CB8AC3E}">
        <p14:creationId xmlns:p14="http://schemas.microsoft.com/office/powerpoint/2010/main" val="54954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4B80130-72C9-41FC-8599-88CBF27B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Variable Types in C</a:t>
            </a:r>
            <a:endParaRPr lang="en-IN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66014FF-19BF-48F2-93F8-5514ACAF73E3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1827636932"/>
              </p:ext>
            </p:extLst>
          </p:nvPr>
        </p:nvGraphicFramePr>
        <p:xfrm>
          <a:off x="838200" y="1238177"/>
          <a:ext cx="10515600" cy="42114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9295">
                  <a:extLst>
                    <a:ext uri="{9D8B030D-6E8A-4147-A177-3AD203B41FA5}">
                      <a16:colId xmlns:a16="http://schemas.microsoft.com/office/drawing/2014/main" val="2955760264"/>
                    </a:ext>
                  </a:extLst>
                </a:gridCol>
                <a:gridCol w="8886305">
                  <a:extLst>
                    <a:ext uri="{9D8B030D-6E8A-4147-A177-3AD203B41FA5}">
                      <a16:colId xmlns:a16="http://schemas.microsoft.com/office/drawing/2014/main" val="336168018"/>
                    </a:ext>
                  </a:extLst>
                </a:gridCol>
              </a:tblGrid>
              <a:tr h="384988">
                <a:tc>
                  <a:txBody>
                    <a:bodyPr/>
                    <a:lstStyle/>
                    <a:p>
                      <a:r>
                        <a:rPr lang="en-IN" dirty="0"/>
                        <a:t>Variable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787451"/>
                  </a:ext>
                </a:extLst>
              </a:tr>
              <a:tr h="384988"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Use this variable type for an integer (positive or negative number).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071701"/>
                  </a:ext>
                </a:extLst>
              </a:tr>
              <a:tr h="464114">
                <a:tc>
                  <a:txBody>
                    <a:bodyPr/>
                    <a:lstStyle/>
                    <a:p>
                      <a:r>
                        <a:rPr lang="en-IN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This variable type is for a real number that includes a decimal point, such as 1.299999.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0819138"/>
                  </a:ext>
                </a:extLst>
              </a:tr>
              <a:tr h="384988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Double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Use this variable type for a double-precision floating-point number.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022612"/>
                  </a:ext>
                </a:extLst>
              </a:tr>
              <a:tr h="384988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This variable type holds the value of a single letter.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132099"/>
                  </a:ext>
                </a:extLst>
              </a:tr>
              <a:tr h="384988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This variable type holds the value of multiple characters or words.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236395"/>
                  </a:ext>
                </a:extLst>
              </a:tr>
              <a:tr h="182238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constant variable is created to hold a value that doesn’t change for the duration of your program.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For example, you can create a constant variable called TAX and give it a specific value: const TAX =.085. If this variable is used in areas of the program that calculate total costs after adding an 8.5% tax, it’s easier to change the constant value to a different number if the tax rate changes, instead of changing every occurrence of 8.5% to 8.6%.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55536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42402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4B80130-72C9-41FC-8599-88CBF27B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Conversion Specifiers in C</a:t>
            </a:r>
            <a:endParaRPr lang="en-IN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CB581DE-9B3A-4355-B6AC-47143936F078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3646425142"/>
              </p:ext>
            </p:extLst>
          </p:nvPr>
        </p:nvGraphicFramePr>
        <p:xfrm>
          <a:off x="3603610" y="1603663"/>
          <a:ext cx="4984779" cy="2368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4423">
                  <a:extLst>
                    <a:ext uri="{9D8B030D-6E8A-4147-A177-3AD203B41FA5}">
                      <a16:colId xmlns:a16="http://schemas.microsoft.com/office/drawing/2014/main" val="1505516366"/>
                    </a:ext>
                  </a:extLst>
                </a:gridCol>
                <a:gridCol w="3890356">
                  <a:extLst>
                    <a:ext uri="{9D8B030D-6E8A-4147-A177-3AD203B41FA5}">
                      <a16:colId xmlns:a16="http://schemas.microsoft.com/office/drawing/2014/main" val="2264474322"/>
                    </a:ext>
                  </a:extLst>
                </a:gridCol>
              </a:tblGrid>
              <a:tr h="480648">
                <a:tc>
                  <a:txBody>
                    <a:bodyPr/>
                    <a:lstStyle/>
                    <a:p>
                      <a:r>
                        <a:rPr lang="en-IN" dirty="0"/>
                        <a:t>Specifier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1868244"/>
                  </a:ext>
                </a:extLst>
              </a:tr>
              <a:tr h="480648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%c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Character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807253"/>
                  </a:ext>
                </a:extLst>
              </a:tr>
              <a:tr h="480648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%d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Decimal number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3032945"/>
                  </a:ext>
                </a:extLst>
              </a:tr>
              <a:tr h="445738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%f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Floating decimal or double number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4822847"/>
                  </a:ext>
                </a:extLst>
              </a:tr>
              <a:tr h="480648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%s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Character string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896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686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4B80130-72C9-41FC-8599-88CBF27B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Mathematical Operators in C</a:t>
            </a:r>
            <a:endParaRPr lang="en-IN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EBA3A18-D29F-492C-A7EB-4C03D5FD029D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2801804742"/>
              </p:ext>
            </p:extLst>
          </p:nvPr>
        </p:nvGraphicFramePr>
        <p:xfrm>
          <a:off x="1614978" y="1037230"/>
          <a:ext cx="9472815" cy="4817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2049">
                  <a:extLst>
                    <a:ext uri="{9D8B030D-6E8A-4147-A177-3AD203B41FA5}">
                      <a16:colId xmlns:a16="http://schemas.microsoft.com/office/drawing/2014/main" val="2355378155"/>
                    </a:ext>
                  </a:extLst>
                </a:gridCol>
                <a:gridCol w="7810766">
                  <a:extLst>
                    <a:ext uri="{9D8B030D-6E8A-4147-A177-3AD203B41FA5}">
                      <a16:colId xmlns:a16="http://schemas.microsoft.com/office/drawing/2014/main" val="2307145564"/>
                    </a:ext>
                  </a:extLst>
                </a:gridCol>
              </a:tblGrid>
              <a:tr h="352755">
                <a:tc>
                  <a:txBody>
                    <a:bodyPr/>
                    <a:lstStyle/>
                    <a:p>
                      <a:r>
                        <a:rPr lang="en-IN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4614759"/>
                  </a:ext>
                </a:extLst>
              </a:tr>
              <a:tr h="702425">
                <a:tc>
                  <a:txBody>
                    <a:bodyPr/>
                    <a:lstStyle/>
                    <a:p>
                      <a:r>
                        <a:rPr lang="en-IN" dirty="0"/>
                        <a:t>+ (unary)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Doesn’t change the value of the number. Unary operators use a single argument; binary operators use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two arguments. Example: +(2).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1835185"/>
                  </a:ext>
                </a:extLst>
              </a:tr>
              <a:tr h="35275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 (unary)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negative value of a single number.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3329679"/>
                  </a:ext>
                </a:extLst>
              </a:tr>
              <a:tr h="35275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++ (unary)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Increments the unary value by 1. For example, if a is equal to 5, ++a changes the value to 6.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213164"/>
                  </a:ext>
                </a:extLst>
              </a:tr>
              <a:tr h="35275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— (unary)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Decrements the unary value by 1. For example, if a is equal to 5, —a changes the value to 4.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597454"/>
                  </a:ext>
                </a:extLst>
              </a:tr>
              <a:tr h="35275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+ (binary)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Addition. For example, a + b.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922054"/>
                  </a:ext>
                </a:extLst>
              </a:tr>
              <a:tr h="35275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 (binary)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Subtraction. For example, a – b.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310443"/>
                  </a:ext>
                </a:extLst>
              </a:tr>
              <a:tr h="35275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* (binary)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Multiplication. For example, a * b.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151168"/>
                  </a:ext>
                </a:extLst>
              </a:tr>
              <a:tr h="35275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 (binary)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Division. For example, a / b.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16432"/>
                  </a:ext>
                </a:extLst>
              </a:tr>
              <a:tr h="35275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% (binary)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Modulus. For example, 10 % 3 is equal to 1 because 10 divided by 3 leaves a remainder of 1.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676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09126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4B80130-72C9-41FC-8599-88CBF27B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Relational and Logical Operators in C</a:t>
            </a:r>
            <a:endParaRPr lang="en-IN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EB61356-6CD2-4A32-BAEB-158EC08A65AE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660928344"/>
              </p:ext>
            </p:extLst>
          </p:nvPr>
        </p:nvGraphicFramePr>
        <p:xfrm>
          <a:off x="576263" y="1154773"/>
          <a:ext cx="11161308" cy="48105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9039">
                  <a:extLst>
                    <a:ext uri="{9D8B030D-6E8A-4147-A177-3AD203B41FA5}">
                      <a16:colId xmlns:a16="http://schemas.microsoft.com/office/drawing/2014/main" val="998601214"/>
                    </a:ext>
                  </a:extLst>
                </a:gridCol>
                <a:gridCol w="9842269">
                  <a:extLst>
                    <a:ext uri="{9D8B030D-6E8A-4147-A177-3AD203B41FA5}">
                      <a16:colId xmlns:a16="http://schemas.microsoft.com/office/drawing/2014/main" val="1676076852"/>
                    </a:ext>
                  </a:extLst>
                </a:gridCol>
              </a:tblGrid>
              <a:tr h="401240">
                <a:tc>
                  <a:txBody>
                    <a:bodyPr/>
                    <a:lstStyle/>
                    <a:p>
                      <a:r>
                        <a:rPr lang="en-IN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931721"/>
                  </a:ext>
                </a:extLst>
              </a:tr>
              <a:tr h="721674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==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Equal operator; compares the equality of two variables. In a == b, for example, the condition is true if variable a is equal to variable b.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2412359"/>
                  </a:ext>
                </a:extLst>
              </a:tr>
              <a:tr h="4012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! 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Not equal; the exclamation mark negates the equal sign. For example, the statement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if a != b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is read as “if a is not equal to b.”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3112324"/>
                  </a:ext>
                </a:extLst>
              </a:tr>
              <a:tr h="4012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Greater than.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673015"/>
                  </a:ext>
                </a:extLst>
              </a:tr>
              <a:tr h="4012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Less than.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001235"/>
                  </a:ext>
                </a:extLst>
              </a:tr>
              <a:tr h="4012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&gt;=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Greater than or equal to.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904034"/>
                  </a:ext>
                </a:extLst>
              </a:tr>
              <a:tr h="4012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Less than or equal to.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5206088"/>
                  </a:ext>
                </a:extLst>
              </a:tr>
              <a:tr h="4012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&amp;&amp;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AND operator; evaluates as true if both sides of the operator are true. For example,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if (( a &gt; 5) &amp;&amp; (b &gt; 5)) printf ("Hello, world!");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prints only if both a and b are greater than 5.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598021"/>
                  </a:ext>
                </a:extLst>
              </a:tr>
              <a:tr h="4012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| |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OR operator; evaluates as true if either side of the operator is true.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066066"/>
                  </a:ext>
                </a:extLst>
              </a:tr>
              <a:tr h="4012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!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NOT operator; the statement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! (a == b)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for example, evaluates as true if a isn’t equal to b.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9433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0615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1AD0F13-2FAF-4F1D-A722-A5FDCF9DA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Branching, Looping, and Testing in C (1 of 6)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45CD120-AFFC-4BEA-A617-47DCF0109B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0228" y="1458418"/>
            <a:ext cx="10711543" cy="439420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Branching </a:t>
            </a:r>
          </a:p>
          <a:p>
            <a:pPr marL="457200" lvl="1" indent="0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main()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{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prompt(); //Call function to prompt user with a question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display(); //Call function to display graphics onscreen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calculate(); //Call function to do complicated math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cleanup(); //Call function to make all variables equal to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           //zero</a:t>
            </a:r>
          </a:p>
        </p:txBody>
      </p:sp>
    </p:spTree>
    <p:extLst>
      <p:ext uri="{BB962C8B-B14F-4D97-AF65-F5344CB8AC3E}">
        <p14:creationId xmlns:p14="http://schemas.microsoft.com/office/powerpoint/2010/main" val="288985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1AD0F13-2FAF-4F1D-A722-A5FDCF9DA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Branching, Looping, and Testing in C (2 of 6)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45CD120-AFFC-4BEA-A617-47DCF0109B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Branching (continued)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endParaRPr lang="en-US" altLang="en-US" dirty="0">
              <a:latin typeface="Courier New" panose="02070309020205020404" pitchFamily="49" charset="0"/>
            </a:endParaRP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prompt()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{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	[code for </a:t>
            </a:r>
            <a:r>
              <a:rPr lang="en-US" altLang="en-US" i="1" dirty="0">
                <a:latin typeface="Courier New" panose="02070309020205020404" pitchFamily="49" charset="0"/>
              </a:rPr>
              <a:t>prompt() </a:t>
            </a:r>
            <a:r>
              <a:rPr lang="en-US" altLang="en-US" dirty="0">
                <a:latin typeface="Courier New" panose="02070309020205020404" pitchFamily="49" charset="0"/>
              </a:rPr>
              <a:t>function goes here]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}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display()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{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	[</a:t>
            </a:r>
            <a:r>
              <a:rPr lang="en-US" altLang="en-US" i="1" dirty="0">
                <a:latin typeface="Courier New" panose="02070309020205020404" pitchFamily="49" charset="0"/>
              </a:rPr>
              <a:t>code for display() function goes here</a:t>
            </a:r>
            <a:r>
              <a:rPr lang="en-US" altLang="en-US" dirty="0">
                <a:latin typeface="Courier New" panose="02070309020205020404" pitchFamily="49" charset="0"/>
              </a:rPr>
              <a:t>]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}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[</a:t>
            </a:r>
            <a:r>
              <a:rPr lang="en-US" altLang="en-US" i="1" dirty="0">
                <a:latin typeface="Courier New" panose="02070309020205020404" pitchFamily="49" charset="0"/>
              </a:rPr>
              <a:t>and so forth</a:t>
            </a:r>
            <a:r>
              <a:rPr lang="en-US" altLang="en-US" dirty="0">
                <a:latin typeface="Courier New" panose="02070309020205020404" pitchFamily="49" charset="0"/>
              </a:rPr>
              <a:t>]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endParaRPr lang="en-US" dirty="0">
              <a:latin typeface="Courier New" panose="02070309020205020404" pitchFamily="49" charset="0"/>
            </a:endParaRPr>
          </a:p>
          <a:p>
            <a:pPr lvl="2" indent="-611188" eaLnBrk="1" hangingPunct="1">
              <a:lnSpc>
                <a:spcPct val="90000"/>
              </a:lnSpc>
              <a:buFontTx/>
              <a:buNone/>
            </a:pPr>
            <a:r>
              <a:rPr lang="en-IN" b="0" i="0" u="none" strike="noStrike" baseline="0" dirty="0">
                <a:latin typeface="CourierStd"/>
              </a:rPr>
              <a:t>}</a:t>
            </a:r>
            <a:endParaRPr lang="en-US" altLang="en-US" dirty="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8979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1AD0F13-2FAF-4F1D-A722-A5FDCF9DA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Branching, Looping, and Testing in C (3 of 6)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45CD120-AFFC-4BEA-A617-47DCF0109B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b="1" dirty="0"/>
              <a:t>While loop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endParaRPr lang="en-US" altLang="en-US" sz="1600" dirty="0">
              <a:latin typeface="Courier New" panose="02070309020205020404" pitchFamily="49" charset="0"/>
            </a:endParaRP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main()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{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int counter = 1;     //Initialize (assign a value to)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			      //the counter variable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b="1" dirty="0">
                <a:latin typeface="Courier New" panose="02070309020205020404" pitchFamily="49" charset="0"/>
              </a:rPr>
              <a:t>while (counter &lt;= 10) </a:t>
            </a:r>
            <a:r>
              <a:rPr lang="en-US" altLang="en-US" dirty="0">
                <a:latin typeface="Courier New" panose="02070309020205020404" pitchFamily="49" charset="0"/>
              </a:rPr>
              <a:t>//Do what's in the brackets until false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{</a:t>
            </a:r>
          </a:p>
          <a:p>
            <a:pPr lvl="3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printf("Counter is equal to %d\n", counter);</a:t>
            </a:r>
          </a:p>
          <a:p>
            <a:pPr lvl="3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++counter; //Increment counter by 1;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}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}</a:t>
            </a:r>
            <a:endParaRPr lang="en-US" altLang="en-US" sz="1600" dirty="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8998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1AD0F13-2FAF-4F1D-A722-A5FDCF9DA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Branching, Looping, and Testing in C (4 of 6)</a:t>
            </a:r>
            <a:endParaRPr lang="en-IN" dirty="0"/>
          </a:p>
        </p:txBody>
      </p:sp>
      <p:pic>
        <p:nvPicPr>
          <p:cNvPr id="11" name="Picture Placeholder 10" descr="A program written in the C programming language is compiled and executed in a Kali Linux terminal window. The program uses a while loop to count from 1 to 10.">
            <a:extLst>
              <a:ext uri="{FF2B5EF4-FFF2-40B4-BE49-F238E27FC236}">
                <a16:creationId xmlns:a16="http://schemas.microsoft.com/office/drawing/2014/main" id="{AF4165C5-AAC3-4C35-93FC-FF3D6E8E6C5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1210" b="1210"/>
          <a:stretch/>
        </p:blipFill>
        <p:spPr/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5D05D7F-68C8-41CB-88CA-BB14E96DE5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16200000">
            <a:off x="5486038" y="3794081"/>
            <a:ext cx="3707552" cy="262425"/>
          </a:xfrm>
        </p:spPr>
        <p:txBody>
          <a:bodyPr/>
          <a:lstStyle/>
          <a:p>
            <a:r>
              <a:rPr lang="en-IN" dirty="0"/>
              <a:t>Source: Kali Linux</a:t>
            </a:r>
          </a:p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F091BA-E0CD-40DD-B6BC-34281790C9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994361" y="4968431"/>
            <a:ext cx="3707552" cy="434841"/>
          </a:xfrm>
        </p:spPr>
        <p:txBody>
          <a:bodyPr/>
          <a:lstStyle/>
          <a:p>
            <a:r>
              <a:rPr lang="en-US" b="1" dirty="0"/>
              <a:t>Figure 7-1 </a:t>
            </a:r>
            <a:r>
              <a:rPr lang="en-US" dirty="0"/>
              <a:t>A while loop in action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09186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255B4C7-861A-4B8F-8876-61251DBFB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Branching, Looping, and Testing in C (5 of 6)</a:t>
            </a:r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97B08AC-711F-4D97-B664-94DC34E7F99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IN" sz="1800" b="1" i="0" u="none" strike="noStrike" baseline="0" dirty="0">
                <a:latin typeface="CourierStd-Bold"/>
              </a:rPr>
              <a:t>do</a:t>
            </a:r>
            <a:r>
              <a:rPr lang="en-US" altLang="en-US" b="1" dirty="0"/>
              <a:t> loop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1600" dirty="0">
                <a:latin typeface="Courier New" panose="02070309020205020404" pitchFamily="49" charset="0"/>
              </a:rPr>
              <a:t>	</a:t>
            </a:r>
            <a:r>
              <a:rPr lang="en-US" altLang="en-US" sz="1800" dirty="0">
                <a:latin typeface="Courier New" panose="02070309020205020404" pitchFamily="49" charset="0"/>
              </a:rPr>
              <a:t>main()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{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int counter = 1; //Initialize counter variable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do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{</a:t>
            </a:r>
          </a:p>
          <a:p>
            <a:pPr lvl="3" eaLnBrk="1" hangingPunct="1">
              <a:lnSpc>
                <a:spcPct val="90000"/>
              </a:lnSpc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printf("Counter is equal to %d\n", counter);</a:t>
            </a:r>
          </a:p>
          <a:p>
            <a:pPr lvl="3" eaLnBrk="1" hangingPunct="1">
              <a:lnSpc>
                <a:spcPct val="90000"/>
              </a:lnSpc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++counter; //Increment counter by 1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} while (counter &lt;= 10); //Do what's in the brackets 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				      // until false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en-US" altLang="en-US" sz="1600" dirty="0">
                <a:latin typeface="Courier New" panose="02070309020205020404" pitchFamily="49" charset="0"/>
              </a:rPr>
              <a:t>}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1600" dirty="0"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IN" b="1" dirty="0">
                <a:latin typeface="CourierStd-Bold"/>
              </a:rPr>
              <a:t>f</a:t>
            </a:r>
            <a:r>
              <a:rPr lang="en-IN" sz="2000" b="1" i="0" u="none" strike="noStrike" baseline="0" dirty="0">
                <a:latin typeface="CourierStd-Bold"/>
              </a:rPr>
              <a:t>or</a:t>
            </a:r>
            <a:r>
              <a:rPr lang="en-US" altLang="en-US" b="1" dirty="0"/>
              <a:t> loop</a:t>
            </a:r>
            <a:endParaRPr lang="en-US" altLang="en-US" dirty="0"/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(counter = 1;counter &lt;= 10;counter++)</a:t>
            </a:r>
            <a:endParaRPr lang="en-US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51990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AED451-830F-48E5-B979-FC73981FD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Branching, Looping, and Testing in C (6 of 6)</a:t>
            </a:r>
            <a:endParaRPr lang="en-IN" dirty="0"/>
          </a:p>
        </p:txBody>
      </p:sp>
      <p:pic>
        <p:nvPicPr>
          <p:cNvPr id="8" name="Picture Placeholder 7" descr="A program written in the C programming language. The code shows that a for loop is being used to count.">
            <a:extLst>
              <a:ext uri="{FF2B5EF4-FFF2-40B4-BE49-F238E27FC236}">
                <a16:creationId xmlns:a16="http://schemas.microsoft.com/office/drawing/2014/main" id="{A5B88B3B-87FE-4965-8E1B-64B5B5C1AF8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372" b="378"/>
          <a:stretch/>
        </p:blipFill>
        <p:spPr>
          <a:xfrm>
            <a:off x="620244" y="1173817"/>
            <a:ext cx="6477000" cy="4705003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95ED19-4013-4ED4-8AEB-990DA8918D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16200000">
            <a:off x="5374681" y="3821596"/>
            <a:ext cx="3707552" cy="262425"/>
          </a:xfrm>
        </p:spPr>
        <p:txBody>
          <a:bodyPr/>
          <a:lstStyle/>
          <a:p>
            <a:r>
              <a:rPr lang="en-IN" dirty="0"/>
              <a:t>Source: Kali Linux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81BB5C9-0782-4C38-95AC-4535252CEA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39511" y="5101436"/>
            <a:ext cx="2645930" cy="368339"/>
          </a:xfrm>
        </p:spPr>
        <p:txBody>
          <a:bodyPr/>
          <a:lstStyle/>
          <a:p>
            <a:r>
              <a:rPr lang="en-US" b="1" dirty="0">
                <a:solidFill>
                  <a:srgbClr val="004A78"/>
                </a:solidFill>
              </a:rPr>
              <a:t>Figure 7-2 </a:t>
            </a:r>
            <a:r>
              <a:rPr lang="en-US" dirty="0">
                <a:solidFill>
                  <a:srgbClr val="004A78"/>
                </a:solidFill>
              </a:rPr>
              <a:t>A for loop</a:t>
            </a:r>
            <a:endParaRPr lang="en-IN" dirty="0">
              <a:solidFill>
                <a:srgbClr val="004A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001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0185C-E736-4579-9701-27091A38A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altLang="en-US" dirty="0"/>
              <a:t>Introduction to Computer Programming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BB213-BEFF-48FD-A4A3-34D3E618618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711543" cy="4394200"/>
          </a:xfrm>
        </p:spPr>
        <p:txBody>
          <a:bodyPr/>
          <a:lstStyle/>
          <a:p>
            <a:r>
              <a:rPr lang="en-US" altLang="en-US" dirty="0"/>
              <a:t>Computer programmers:</a:t>
            </a:r>
          </a:p>
          <a:p>
            <a:pPr lvl="1"/>
            <a:r>
              <a:rPr lang="en-US" altLang="en-US" dirty="0"/>
              <a:t>Must understand rules of programming languages</a:t>
            </a:r>
          </a:p>
          <a:p>
            <a:pPr lvl="1"/>
            <a:r>
              <a:rPr lang="en-US" altLang="en-US" dirty="0"/>
              <a:t>Deal with syntax errors</a:t>
            </a:r>
          </a:p>
          <a:p>
            <a:r>
              <a:rPr lang="en-US" altLang="en-US" dirty="0"/>
              <a:t>One minor mistake and the program will not run</a:t>
            </a:r>
          </a:p>
          <a:p>
            <a:pPr lvl="1"/>
            <a:r>
              <a:rPr lang="en-US" altLang="en-US" dirty="0"/>
              <a:t>Or worse, it will produce unpredictable results</a:t>
            </a:r>
          </a:p>
          <a:p>
            <a:r>
              <a:rPr lang="en-US" altLang="en-US" dirty="0"/>
              <a:t>Being a good programmer takes time and patience</a:t>
            </a:r>
          </a:p>
        </p:txBody>
      </p:sp>
    </p:spTree>
    <p:extLst>
      <p:ext uri="{BB962C8B-B14F-4D97-AF65-F5344CB8AC3E}">
        <p14:creationId xmlns:p14="http://schemas.microsoft.com/office/powerpoint/2010/main" val="19178450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dirty="0"/>
              <a:t>Knowledge Check Activity 7-1 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43576" y="1289684"/>
            <a:ext cx="10711543" cy="373269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/>
              <a:t>A C program must contain which of the following?</a:t>
            </a:r>
          </a:p>
          <a:p>
            <a:pPr>
              <a:spcAft>
                <a:spcPts val="800"/>
              </a:spcAft>
            </a:pPr>
            <a:endParaRPr lang="en-IN" sz="2000" dirty="0"/>
          </a:p>
          <a:p>
            <a:pPr marL="457200" indent="-457200">
              <a:spcAft>
                <a:spcPts val="0"/>
              </a:spcAft>
              <a:buFont typeface="+mj-lt"/>
              <a:buAutoNum type="alphaLcPeriod"/>
            </a:pPr>
            <a:r>
              <a:rPr lang="en-IN" sz="2000" dirty="0"/>
              <a:t>Name of the computer programmer</a:t>
            </a:r>
          </a:p>
          <a:p>
            <a:pPr marL="457200" indent="-457200">
              <a:spcAft>
                <a:spcPts val="0"/>
              </a:spcAft>
              <a:buFont typeface="+mj-lt"/>
              <a:buAutoNum type="alphaLcPeriod"/>
            </a:pPr>
            <a:r>
              <a:rPr lang="en-IN" sz="2000" dirty="0"/>
              <a:t>A  </a:t>
            </a:r>
            <a:r>
              <a:rPr lang="en-IN" sz="2000" dirty="0">
                <a:latin typeface="CourierStd"/>
              </a:rPr>
              <a:t>main()</a:t>
            </a:r>
            <a:r>
              <a:rPr lang="en-IN" sz="2000" dirty="0"/>
              <a:t>function</a:t>
            </a:r>
          </a:p>
          <a:p>
            <a:pPr marL="457200" indent="-457200">
              <a:spcAft>
                <a:spcPts val="0"/>
              </a:spcAft>
              <a:buFont typeface="+mj-lt"/>
              <a:buAutoNum type="alphaLcPeriod"/>
            </a:pPr>
            <a:r>
              <a:rPr lang="en-IN" sz="2000" dirty="0"/>
              <a:t>The </a:t>
            </a:r>
            <a:r>
              <a:rPr lang="en-IN" sz="2000" dirty="0">
                <a:latin typeface="CourierStd"/>
              </a:rPr>
              <a:t>#include&lt;std.h&gt; </a:t>
            </a:r>
            <a:r>
              <a:rPr lang="en-IN" sz="2000" dirty="0"/>
              <a:t>header file</a:t>
            </a:r>
          </a:p>
          <a:p>
            <a:pPr marL="457200" indent="-457200">
              <a:spcAft>
                <a:spcPts val="0"/>
              </a:spcAft>
              <a:buFont typeface="+mj-lt"/>
              <a:buAutoNum type="alphaLcPeriod"/>
            </a:pPr>
            <a:r>
              <a:rPr lang="en-IN" sz="2000" dirty="0"/>
              <a:t>A description of the algorithm used</a:t>
            </a:r>
          </a:p>
          <a:p>
            <a:pPr marL="457200" indent="-457200">
              <a:buFont typeface="+mj-lt"/>
              <a:buAutoNum type="alphaL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74383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dirty="0"/>
              <a:t>Knowledge Check Activity 7-1: Answer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43576" y="1289684"/>
            <a:ext cx="10711543" cy="373269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/>
              <a:t>A C program must contain which of the following?</a:t>
            </a:r>
          </a:p>
          <a:p>
            <a:endParaRPr lang="en-US" sz="2000" b="1" dirty="0"/>
          </a:p>
          <a:p>
            <a:r>
              <a:rPr lang="en-US" sz="2000" b="1" dirty="0"/>
              <a:t>Answer: b. </a:t>
            </a:r>
            <a:r>
              <a:rPr lang="en-IN" sz="2000" b="1" dirty="0"/>
              <a:t>A </a:t>
            </a:r>
            <a:r>
              <a:rPr lang="en-IN" sz="2000" b="1" dirty="0">
                <a:latin typeface="CourierStd"/>
              </a:rPr>
              <a:t>main()</a:t>
            </a:r>
            <a:r>
              <a:rPr lang="en-IN" sz="2000" b="1" dirty="0"/>
              <a:t>function</a:t>
            </a:r>
          </a:p>
          <a:p>
            <a:r>
              <a:rPr lang="en-US" sz="2000" b="1" dirty="0"/>
              <a:t>C programs must contain a </a:t>
            </a:r>
            <a:r>
              <a:rPr lang="en-US" sz="2000" b="1" dirty="0">
                <a:latin typeface="CourierStd"/>
              </a:rPr>
              <a:t>main()</a:t>
            </a:r>
            <a:r>
              <a:rPr lang="en-US" sz="2000" b="1" dirty="0"/>
              <a:t>function.</a:t>
            </a:r>
          </a:p>
        </p:txBody>
      </p:sp>
    </p:spTree>
    <p:extLst>
      <p:ext uri="{BB962C8B-B14F-4D97-AF65-F5344CB8AC3E}">
        <p14:creationId xmlns:p14="http://schemas.microsoft.com/office/powerpoint/2010/main" val="32792093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dirty="0"/>
              <a:t>Knowledge Check Activity 7-2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43576" y="1289684"/>
            <a:ext cx="10711543" cy="373269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/>
              <a:t>Which of the following C statements has the highest risk of creating an infinite loop?</a:t>
            </a:r>
          </a:p>
          <a:p>
            <a:pPr>
              <a:spcAft>
                <a:spcPts val="0"/>
              </a:spcAft>
            </a:pPr>
            <a:endParaRPr lang="en-US" sz="2000" dirty="0"/>
          </a:p>
          <a:p>
            <a:pPr marL="457200" indent="-457200">
              <a:spcAft>
                <a:spcPts val="0"/>
              </a:spcAft>
              <a:buFont typeface="+mj-lt"/>
              <a:buAutoNum type="alphaLcPeriod"/>
            </a:pPr>
            <a:r>
              <a:rPr lang="en-US" sz="2000" dirty="0">
                <a:latin typeface="CourierStd"/>
              </a:rPr>
              <a:t>while (a &gt; 10)</a:t>
            </a:r>
          </a:p>
          <a:p>
            <a:pPr marL="457200" indent="-457200">
              <a:spcAft>
                <a:spcPts val="0"/>
              </a:spcAft>
              <a:buFont typeface="+mj-lt"/>
              <a:buAutoNum type="alphaLcPeriod"/>
            </a:pPr>
            <a:r>
              <a:rPr lang="en-US" sz="2000" dirty="0">
                <a:latin typeface="CourierStd"/>
              </a:rPr>
              <a:t>while (a &lt; 10)</a:t>
            </a:r>
          </a:p>
          <a:p>
            <a:pPr marL="457200" indent="-457200">
              <a:spcAft>
                <a:spcPts val="0"/>
              </a:spcAft>
              <a:buFont typeface="+mj-lt"/>
              <a:buAutoNum type="alphaLcPeriod"/>
            </a:pPr>
            <a:r>
              <a:rPr lang="en-US" sz="2000" dirty="0">
                <a:latin typeface="CourierStd"/>
              </a:rPr>
              <a:t>for (a = 1; a &lt; 100; ++a)</a:t>
            </a:r>
          </a:p>
          <a:p>
            <a:pPr marL="457200" indent="-457200">
              <a:spcAft>
                <a:spcPts val="0"/>
              </a:spcAft>
              <a:buFont typeface="+mj-lt"/>
              <a:buAutoNum type="alphaLcPeriod"/>
            </a:pPr>
            <a:r>
              <a:rPr lang="en-US" sz="2000" dirty="0">
                <a:latin typeface="CourierStd"/>
              </a:rPr>
              <a:t>for (;;)</a:t>
            </a:r>
          </a:p>
          <a:p>
            <a:pPr marL="457200" indent="-457200">
              <a:buFont typeface="+mj-lt"/>
              <a:buAutoNum type="alphaL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46388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dirty="0"/>
              <a:t>Knowledge Check Activity 7-2: Answer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43576" y="1289684"/>
            <a:ext cx="10711543" cy="373269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/>
              <a:t>Which of the following C statements has the highest risk of creating an infinite loop?</a:t>
            </a:r>
          </a:p>
          <a:p>
            <a:endParaRPr lang="en-US" sz="2000" b="1" dirty="0"/>
          </a:p>
          <a:p>
            <a:r>
              <a:rPr lang="en-US" sz="2000" b="1" dirty="0"/>
              <a:t>Answer: d. </a:t>
            </a:r>
            <a:r>
              <a:rPr lang="en-US" sz="2000" b="1" dirty="0">
                <a:latin typeface="CourierStd"/>
              </a:rPr>
              <a:t>for (;;)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b="1" dirty="0"/>
              <a:t>The code </a:t>
            </a:r>
            <a:r>
              <a:rPr lang="en-IN" sz="1800" b="1" dirty="0">
                <a:effectLst/>
                <a:latin typeface="CourierStd"/>
                <a:ea typeface="Calibri" panose="020F0502020204030204" pitchFamily="34" charset="0"/>
                <a:cs typeface="CourierStd"/>
              </a:rPr>
              <a:t>for (;;)</a:t>
            </a:r>
            <a:r>
              <a:rPr lang="en-IN" sz="2000" b="1" dirty="0"/>
              <a:t>is</a:t>
            </a:r>
            <a:r>
              <a:rPr lang="en-IN" sz="1800" b="1" dirty="0">
                <a:effectLst/>
                <a:latin typeface="CourierStd"/>
                <a:ea typeface="Calibri" panose="020F0502020204030204" pitchFamily="34" charset="0"/>
                <a:cs typeface="CourierStd"/>
              </a:rPr>
              <a:t> </a:t>
            </a:r>
            <a:r>
              <a:rPr lang="en-IN" sz="2000" b="1" dirty="0"/>
              <a:t>powerful, yet dangerous, implementation of the </a:t>
            </a:r>
            <a:r>
              <a:rPr lang="en-IN" sz="2000" b="1" dirty="0">
                <a:latin typeface="CourierStd"/>
              </a:rPr>
              <a:t>for </a:t>
            </a:r>
            <a:r>
              <a:rPr lang="en-IN" sz="2000" b="1" dirty="0"/>
              <a:t>loop.</a:t>
            </a:r>
            <a:r>
              <a:rPr lang="en-IN" sz="1800" b="1" dirty="0">
                <a:effectLst/>
                <a:latin typeface="CheltenhamStd-Book"/>
                <a:ea typeface="Calibri" panose="020F0502020204030204" pitchFamily="34" charset="0"/>
                <a:cs typeface="CheltenhamStd-Book"/>
              </a:rPr>
              <a:t> The </a:t>
            </a:r>
            <a:r>
              <a:rPr lang="en-IN" sz="1800" b="1" dirty="0">
                <a:effectLst/>
                <a:latin typeface="CourierStd"/>
                <a:ea typeface="Calibri" panose="020F0502020204030204" pitchFamily="34" charset="0"/>
                <a:cs typeface="CourierStd"/>
              </a:rPr>
              <a:t>for (;;) </a:t>
            </a:r>
            <a:r>
              <a:rPr lang="en-IN" sz="2000" b="1" dirty="0"/>
              <a:t>statement tells the compiler to keep doing what’s in the brackets over and over and over creating an infinite loop.</a:t>
            </a:r>
          </a:p>
        </p:txBody>
      </p:sp>
    </p:spTree>
    <p:extLst>
      <p:ext uri="{BB962C8B-B14F-4D97-AF65-F5344CB8AC3E}">
        <p14:creationId xmlns:p14="http://schemas.microsoft.com/office/powerpoint/2010/main" val="38051896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09E98-384B-4A37-9AC9-ACAAC6805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altLang="en-US" dirty="0"/>
              <a:t>Understanding HTML Basics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FD6E0-DE58-42D3-A2D7-3F26486CBD7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711543" cy="4394200"/>
          </a:xfrm>
        </p:spPr>
        <p:txBody>
          <a:bodyPr/>
          <a:lstStyle/>
          <a:p>
            <a:pPr eaLnBrk="1" hangingPunct="1"/>
            <a:r>
              <a:rPr lang="en-US" altLang="en-US" dirty="0"/>
              <a:t>HTML </a:t>
            </a:r>
          </a:p>
          <a:p>
            <a:pPr lvl="1" eaLnBrk="1" hangingPunct="1"/>
            <a:r>
              <a:rPr lang="en-US" altLang="en-US" dirty="0"/>
              <a:t>Markup language </a:t>
            </a:r>
          </a:p>
          <a:p>
            <a:pPr lvl="1" eaLnBrk="1" hangingPunct="1"/>
            <a:r>
              <a:rPr lang="en-US" altLang="en-US" dirty="0"/>
              <a:t>Used mainly for webpage formatting and layout</a:t>
            </a:r>
          </a:p>
          <a:p>
            <a:pPr lvl="1" eaLnBrk="1" hangingPunct="1"/>
            <a:r>
              <a:rPr lang="en-US" altLang="en-US" dirty="0"/>
              <a:t>Basic HTML syntax is the basis for web development</a:t>
            </a:r>
          </a:p>
          <a:p>
            <a:pPr eaLnBrk="1" hangingPunct="1"/>
            <a:r>
              <a:rPr lang="en-US" altLang="en-US" dirty="0"/>
              <a:t>Security professionals often need to:</a:t>
            </a:r>
          </a:p>
          <a:p>
            <a:pPr lvl="1" eaLnBrk="1" hangingPunct="1"/>
            <a:r>
              <a:rPr lang="en-US" altLang="en-US" dirty="0"/>
              <a:t>Examine webpages</a:t>
            </a:r>
          </a:p>
          <a:p>
            <a:pPr lvl="1" eaLnBrk="1" hangingPunct="1"/>
            <a:r>
              <a:rPr lang="en-US" altLang="en-US" dirty="0"/>
              <a:t>Recognize when something looks suspicious</a:t>
            </a:r>
          </a:p>
        </p:txBody>
      </p:sp>
    </p:spTree>
    <p:extLst>
      <p:ext uri="{BB962C8B-B14F-4D97-AF65-F5344CB8AC3E}">
        <p14:creationId xmlns:p14="http://schemas.microsoft.com/office/powerpoint/2010/main" val="25327736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4B80130-72C9-41FC-8599-88CBF27BC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altLang="en-US" dirty="0"/>
              <a:t>Creating a Webpage with HTML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60DD7E-8221-45EC-B849-91DC3336168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711543" cy="4394200"/>
          </a:xfrm>
        </p:spPr>
        <p:txBody>
          <a:bodyPr/>
          <a:lstStyle/>
          <a:p>
            <a:r>
              <a:rPr lang="en-US" altLang="en-US" dirty="0"/>
              <a:t>You can create an HTML webpage in Notepad</a:t>
            </a:r>
          </a:p>
          <a:p>
            <a:pPr lvl="1"/>
            <a:r>
              <a:rPr lang="en-US" altLang="en-US" dirty="0"/>
              <a:t>View it in a web browser</a:t>
            </a:r>
          </a:p>
          <a:p>
            <a:r>
              <a:rPr lang="en-US" altLang="en-US" dirty="0"/>
              <a:t>HTML </a:t>
            </a:r>
          </a:p>
          <a:p>
            <a:pPr lvl="1"/>
            <a:r>
              <a:rPr lang="en-US" altLang="en-US" dirty="0"/>
              <a:t>Does not use branching, looping, or testing</a:t>
            </a:r>
          </a:p>
          <a:p>
            <a:r>
              <a:rPr lang="en-US" altLang="en-US" dirty="0"/>
              <a:t>The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en-US" dirty="0"/>
              <a:t> and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dirty="0"/>
              <a:t> symbols </a:t>
            </a:r>
          </a:p>
          <a:p>
            <a:pPr lvl="1"/>
            <a:r>
              <a:rPr lang="en-US" altLang="en-US" dirty="0"/>
              <a:t>Denote HTML tags</a:t>
            </a:r>
          </a:p>
          <a:p>
            <a:pPr lvl="1"/>
            <a:r>
              <a:rPr lang="en-US" altLang="en-US" dirty="0"/>
              <a:t>Each tag has a matching closing tag that includes a forward slash</a:t>
            </a:r>
          </a:p>
          <a:p>
            <a:pPr lvl="2"/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&lt;HTML&gt; and &lt;/HTML&gt;</a:t>
            </a:r>
          </a:p>
        </p:txBody>
      </p:sp>
    </p:spTree>
    <p:extLst>
      <p:ext uri="{BB962C8B-B14F-4D97-AF65-F5344CB8AC3E}">
        <p14:creationId xmlns:p14="http://schemas.microsoft.com/office/powerpoint/2010/main" val="6709726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4B80130-72C9-41FC-8599-88CBF27B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HTML Formatting Tags</a:t>
            </a:r>
            <a:endParaRPr lang="en-IN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680196A4-AD10-453F-8F9F-4D1796B282B9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3631209185"/>
              </p:ext>
            </p:extLst>
          </p:nvPr>
        </p:nvGraphicFramePr>
        <p:xfrm>
          <a:off x="501535" y="1454034"/>
          <a:ext cx="11188930" cy="26192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7425">
                  <a:extLst>
                    <a:ext uri="{9D8B030D-6E8A-4147-A177-3AD203B41FA5}">
                      <a16:colId xmlns:a16="http://schemas.microsoft.com/office/drawing/2014/main" val="822167167"/>
                    </a:ext>
                  </a:extLst>
                </a:gridCol>
                <a:gridCol w="2770653">
                  <a:extLst>
                    <a:ext uri="{9D8B030D-6E8A-4147-A177-3AD203B41FA5}">
                      <a16:colId xmlns:a16="http://schemas.microsoft.com/office/drawing/2014/main" val="4021644426"/>
                    </a:ext>
                  </a:extLst>
                </a:gridCol>
                <a:gridCol w="5810852">
                  <a:extLst>
                    <a:ext uri="{9D8B030D-6E8A-4147-A177-3AD203B41FA5}">
                      <a16:colId xmlns:a16="http://schemas.microsoft.com/office/drawing/2014/main" val="3565183915"/>
                    </a:ext>
                  </a:extLst>
                </a:gridCol>
              </a:tblGrid>
              <a:tr h="405089">
                <a:tc>
                  <a:txBody>
                    <a:bodyPr/>
                    <a:lstStyle/>
                    <a:p>
                      <a:r>
                        <a:rPr lang="en-IN" dirty="0"/>
                        <a:t>Opening 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Closing 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18242"/>
                  </a:ext>
                </a:extLst>
              </a:tr>
              <a:tr h="998848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&lt;h1&gt;, &lt;h2&gt;, &lt;h3&gt;, &lt;h4&gt;,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&lt;h5&gt;, and &lt;h6&gt;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&lt;h1&gt;, &lt;h2&gt;, &lt;h3&gt;, &lt;/h4&gt;, &lt;/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h5&gt;, and &lt;/h6&gt;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Formats text as different heading levels. Level 1 is the largest font size, and level 6 is the smallest.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489346"/>
                  </a:ext>
                </a:extLst>
              </a:tr>
              <a:tr h="405089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&lt;p&gt;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&lt;/p&gt;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Marks the beginning and end of a paragraph.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3264595"/>
                  </a:ext>
                </a:extLst>
              </a:tr>
              <a:tr h="405089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&lt;b&gt;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&lt;/b&gt;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Formats enclosed text in bold.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4293873"/>
                  </a:ext>
                </a:extLst>
              </a:tr>
              <a:tr h="405089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&lt;i&gt;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&lt;/i&gt;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Formats enclosed text in italics.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7559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4162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D604B7-D787-45D7-8D70-002B6C256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Creating a Webpage with HTML (1 of 2)</a:t>
            </a:r>
            <a:endParaRPr lang="en-IN" dirty="0"/>
          </a:p>
        </p:txBody>
      </p:sp>
      <p:pic>
        <p:nvPicPr>
          <p:cNvPr id="14" name="Picture Placeholder 13" descr="A file named My Web dot H T M L is opened in the Windows Notepad program. It contains H T M L code.">
            <a:extLst>
              <a:ext uri="{FF2B5EF4-FFF2-40B4-BE49-F238E27FC236}">
                <a16:creationId xmlns:a16="http://schemas.microsoft.com/office/drawing/2014/main" id="{26A09E92-E147-4AC7-83C0-DECD6358710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95" r="-212"/>
          <a:stretch/>
        </p:blipFill>
        <p:spPr>
          <a:xfrm>
            <a:off x="1392833" y="1316903"/>
            <a:ext cx="8362604" cy="390950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29889-DA18-4DCD-B691-E8873DB550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16200000">
            <a:off x="8032874" y="3140443"/>
            <a:ext cx="3707552" cy="262425"/>
          </a:xfrm>
        </p:spPr>
        <p:txBody>
          <a:bodyPr/>
          <a:lstStyle/>
          <a:p>
            <a:r>
              <a:rPr lang="en-IN" dirty="0"/>
              <a:t>Source: Microsoft Windows Notepad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B2C0BA-5679-4A93-9415-64136FD234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88863" y="5545918"/>
            <a:ext cx="3707552" cy="401590"/>
          </a:xfrm>
        </p:spPr>
        <p:txBody>
          <a:bodyPr/>
          <a:lstStyle/>
          <a:p>
            <a:r>
              <a:rPr lang="en-US" b="1" dirty="0"/>
              <a:t>Figure 7-4 </a:t>
            </a:r>
            <a:r>
              <a:rPr lang="en-US" dirty="0"/>
              <a:t>HTML source code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388093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8D76F-6212-4808-9308-84E18F6B9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Creating a Webpage with HTML (2 of 2)</a:t>
            </a:r>
            <a:endParaRPr lang="en-IN" dirty="0"/>
          </a:p>
        </p:txBody>
      </p:sp>
      <p:pic>
        <p:nvPicPr>
          <p:cNvPr id="8" name="Picture Placeholder 7" descr="A web browser is showing a webpage created from the code written in Activity 7-3.">
            <a:extLst>
              <a:ext uri="{FF2B5EF4-FFF2-40B4-BE49-F238E27FC236}">
                <a16:creationId xmlns:a16="http://schemas.microsoft.com/office/drawing/2014/main" id="{2DB5B8FF-E761-4CA1-B414-8F74D2226B6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53" r="190"/>
          <a:stretch/>
        </p:blipFill>
        <p:spPr>
          <a:xfrm>
            <a:off x="1491364" y="1214501"/>
            <a:ext cx="8063344" cy="4259263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78C84D-4F26-4F3F-A4DA-820107C624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16200000">
            <a:off x="7832145" y="3488775"/>
            <a:ext cx="3707552" cy="262425"/>
          </a:xfrm>
        </p:spPr>
        <p:txBody>
          <a:bodyPr/>
          <a:lstStyle/>
          <a:p>
            <a:r>
              <a:rPr lang="en-IN" dirty="0"/>
              <a:t>Source: Microsoft Windows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81ADF7-0F46-4535-943B-1C92F6FF62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9511" y="5651035"/>
            <a:ext cx="3025061" cy="350901"/>
          </a:xfrm>
        </p:spPr>
        <p:txBody>
          <a:bodyPr/>
          <a:lstStyle/>
          <a:p>
            <a:r>
              <a:rPr lang="en-US" b="1" dirty="0"/>
              <a:t>Figure 7-5  </a:t>
            </a:r>
            <a:r>
              <a:rPr lang="en-US" dirty="0"/>
              <a:t>HTML webpage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74824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259EE7B-1CB2-432F-BF8E-572FFEDD2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Understanding Perl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2D8D58D-D007-4A59-B2D4-9DDC5915B6F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en-US" dirty="0"/>
              <a:t>Practical Extraction and Report Language (Perl)</a:t>
            </a:r>
          </a:p>
          <a:p>
            <a:pPr lvl="1"/>
            <a:r>
              <a:rPr lang="en-US" altLang="en-US" dirty="0"/>
              <a:t>Used to write scripts and programs for security professionals</a:t>
            </a:r>
          </a:p>
          <a:p>
            <a:pPr lvl="1"/>
            <a:r>
              <a:rPr lang="en-US" altLang="en-US" dirty="0"/>
              <a:t>Powerful scripting language</a:t>
            </a:r>
          </a:p>
          <a:p>
            <a:pPr lvl="1" eaLnBrk="1" hangingPunct="1"/>
            <a:r>
              <a:rPr lang="en-US" altLang="en-US" dirty="0"/>
              <a:t>Perl and Python are two very popular languages for security professionals</a:t>
            </a:r>
          </a:p>
        </p:txBody>
      </p:sp>
    </p:spTree>
    <p:extLst>
      <p:ext uri="{BB962C8B-B14F-4D97-AF65-F5344CB8AC3E}">
        <p14:creationId xmlns:p14="http://schemas.microsoft.com/office/powerpoint/2010/main" val="3351255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B7F55C4-55CA-414D-8831-F36CFD4E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Programming Fundamentals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6AE4C8-3710-4017-AA7B-4B4EC156EFE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en-US" dirty="0"/>
              <a:t>You can begin writing programs with little knowledge of programming fundamentals</a:t>
            </a:r>
          </a:p>
          <a:p>
            <a:r>
              <a:rPr lang="en-US" altLang="en-US" dirty="0"/>
              <a:t>Fundamental concepts</a:t>
            </a:r>
          </a:p>
          <a:p>
            <a:pPr lvl="1"/>
            <a:r>
              <a:rPr lang="en-US" altLang="en-US" dirty="0"/>
              <a:t>Acronym BLT</a:t>
            </a:r>
          </a:p>
          <a:p>
            <a:pPr lvl="2"/>
            <a:r>
              <a:rPr lang="en-US" altLang="en-US" dirty="0"/>
              <a:t>Branching</a:t>
            </a:r>
          </a:p>
          <a:p>
            <a:pPr lvl="2"/>
            <a:r>
              <a:rPr lang="en-US" altLang="en-US" dirty="0"/>
              <a:t>Looping</a:t>
            </a:r>
          </a:p>
          <a:p>
            <a:pPr lvl="2"/>
            <a:r>
              <a:rPr lang="en-US" altLang="en-US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4066106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39FB-3950-4321-BCE5-7AC1CE997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Background on Perl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9142D6-5C3A-42A0-8A74-35082922694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Developed by Larry Wall in 1987</a:t>
            </a:r>
          </a:p>
          <a:p>
            <a:pPr eaLnBrk="1" hangingPunct="1"/>
            <a:r>
              <a:rPr lang="en-US" altLang="en-US" dirty="0"/>
              <a:t>Can run on almost any platform</a:t>
            </a:r>
          </a:p>
          <a:p>
            <a:pPr lvl="1" eaLnBrk="1" hangingPunct="1"/>
            <a:r>
              <a:rPr lang="en-US" altLang="en-US" dirty="0"/>
              <a:t>*nix-based OSs already have Perl installed</a:t>
            </a:r>
          </a:p>
          <a:p>
            <a:pPr eaLnBrk="1" hangingPunct="1"/>
            <a:r>
              <a:rPr lang="en-US" altLang="en-US" dirty="0"/>
              <a:t>Perl syntax is similar to C</a:t>
            </a:r>
          </a:p>
          <a:p>
            <a:pPr eaLnBrk="1" hangingPunct="1"/>
            <a:r>
              <a:rPr lang="en-US" altLang="en-US" dirty="0"/>
              <a:t>Hackers use Perl to create automated exploits and malicious bots</a:t>
            </a:r>
          </a:p>
          <a:p>
            <a:pPr eaLnBrk="1" hangingPunct="1"/>
            <a:r>
              <a:rPr lang="en-US" altLang="en-US" dirty="0"/>
              <a:t>Security professionals use Perl to perform repetitive tasks and conduct security monitoring</a:t>
            </a:r>
          </a:p>
        </p:txBody>
      </p:sp>
    </p:spTree>
    <p:extLst>
      <p:ext uri="{BB962C8B-B14F-4D97-AF65-F5344CB8AC3E}">
        <p14:creationId xmlns:p14="http://schemas.microsoft.com/office/powerpoint/2010/main" val="37468763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4A3E9-337E-48CA-A03D-2AEEA3681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Understanding the Basics of Perl (1 of 3) 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2DAB88-4E38-4590-89B6-A9C9EC45F5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perl –h </a:t>
            </a:r>
            <a:r>
              <a:rPr lang="en-US" altLang="en-US" dirty="0"/>
              <a:t>command </a:t>
            </a:r>
          </a:p>
          <a:p>
            <a:pPr lvl="1" eaLnBrk="1" hangingPunct="1"/>
            <a:r>
              <a:rPr lang="en-US" altLang="en-US" dirty="0"/>
              <a:t>Gives a list of parameters used with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perl </a:t>
            </a:r>
            <a:r>
              <a:rPr lang="en-US" altLang="en-US" dirty="0"/>
              <a:t>command</a:t>
            </a:r>
          </a:p>
          <a:p>
            <a:pPr eaLnBrk="1" hangingPunct="1"/>
            <a:r>
              <a:rPr lang="en-US" altLang="en-US" dirty="0"/>
              <a:t>Perl has a </a:t>
            </a:r>
            <a:r>
              <a:rPr lang="en-IN" sz="1800" b="0" i="0" u="none" strike="noStrike" baseline="0" dirty="0">
                <a:latin typeface="CourierStd"/>
              </a:rPr>
              <a:t>printf</a:t>
            </a:r>
            <a:r>
              <a:rPr lang="en-US" altLang="en-US" dirty="0"/>
              <a:t> command for formatting complex variables</a:t>
            </a:r>
          </a:p>
        </p:txBody>
      </p:sp>
    </p:spTree>
    <p:extLst>
      <p:ext uri="{BB962C8B-B14F-4D97-AF65-F5344CB8AC3E}">
        <p14:creationId xmlns:p14="http://schemas.microsoft.com/office/powerpoint/2010/main" val="40274239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D34B3-F6EF-4BA5-B032-28C5A2A14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Understanding the Basics of Perl (2 of 3) </a:t>
            </a:r>
            <a:endParaRPr lang="en-IN" dirty="0"/>
          </a:p>
        </p:txBody>
      </p:sp>
      <p:pic>
        <p:nvPicPr>
          <p:cNvPr id="8" name="Picture Placeholder 7" descr="The perl minus h command is executed in a Kali Linux terminal.">
            <a:extLst>
              <a:ext uri="{FF2B5EF4-FFF2-40B4-BE49-F238E27FC236}">
                <a16:creationId xmlns:a16="http://schemas.microsoft.com/office/drawing/2014/main" id="{29F8A49B-ED08-46AE-BAB2-07D6A0AA528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592" b="-257"/>
          <a:stretch/>
        </p:blipFill>
        <p:spPr>
          <a:xfrm>
            <a:off x="1231882" y="1037230"/>
            <a:ext cx="5817311" cy="5226246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D1B976-10F0-4CA6-AD19-6DD945F7FD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16200000">
            <a:off x="5326630" y="4146350"/>
            <a:ext cx="3707552" cy="262425"/>
          </a:xfrm>
        </p:spPr>
        <p:txBody>
          <a:bodyPr/>
          <a:lstStyle/>
          <a:p>
            <a:r>
              <a:rPr lang="en-IN" dirty="0"/>
              <a:t>Source: Kali Linux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06F802-E542-49CE-977E-C801C80DA6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30605" y="5410420"/>
            <a:ext cx="4142221" cy="501343"/>
          </a:xfrm>
        </p:spPr>
        <p:txBody>
          <a:bodyPr/>
          <a:lstStyle/>
          <a:p>
            <a:r>
              <a:rPr lang="en-US" b="1" dirty="0"/>
              <a:t>Figure 7-8 </a:t>
            </a:r>
            <a:r>
              <a:rPr lang="en-US" dirty="0"/>
              <a:t>Using the perl </a:t>
            </a:r>
            <a:r>
              <a:rPr lang="en-IN" b="0" i="0" u="none" strike="noStrike" baseline="0" dirty="0"/>
              <a:t>–h command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68278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20A865-5B18-4775-A550-AB4799A8A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Understanding the Basics of Perl (3 of 3)</a:t>
            </a:r>
            <a:endParaRPr lang="en-IN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24A8664-B7BD-4E01-BBF0-C2D13CD5DFE4}"/>
              </a:ext>
            </a:extLst>
          </p:cNvPr>
          <p:cNvGraphicFramePr>
            <a:graphicFrameLocks noGrp="1"/>
          </p:cNvGraphicFramePr>
          <p:nvPr>
            <p:ph type="tbl" sz="quarter" idx="11"/>
            <p:extLst>
              <p:ext uri="{D42A27DB-BD31-4B8C-83A1-F6EECF244321}">
                <p14:modId xmlns:p14="http://schemas.microsoft.com/office/powerpoint/2010/main" val="3201005687"/>
              </p:ext>
            </p:extLst>
          </p:nvPr>
        </p:nvGraphicFramePr>
        <p:xfrm>
          <a:off x="838200" y="1096682"/>
          <a:ext cx="10599783" cy="44454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2486">
                  <a:extLst>
                    <a:ext uri="{9D8B030D-6E8A-4147-A177-3AD203B41FA5}">
                      <a16:colId xmlns:a16="http://schemas.microsoft.com/office/drawing/2014/main" val="3978808271"/>
                    </a:ext>
                  </a:extLst>
                </a:gridCol>
                <a:gridCol w="3556000">
                  <a:extLst>
                    <a:ext uri="{9D8B030D-6E8A-4147-A177-3AD203B41FA5}">
                      <a16:colId xmlns:a16="http://schemas.microsoft.com/office/drawing/2014/main" val="3232647403"/>
                    </a:ext>
                  </a:extLst>
                </a:gridCol>
                <a:gridCol w="2972459">
                  <a:extLst>
                    <a:ext uri="{9D8B030D-6E8A-4147-A177-3AD203B41FA5}">
                      <a16:colId xmlns:a16="http://schemas.microsoft.com/office/drawing/2014/main" val="646599150"/>
                    </a:ext>
                  </a:extLst>
                </a:gridCol>
                <a:gridCol w="2688838">
                  <a:extLst>
                    <a:ext uri="{9D8B030D-6E8A-4147-A177-3AD203B41FA5}">
                      <a16:colId xmlns:a16="http://schemas.microsoft.com/office/drawing/2014/main" val="226296129"/>
                    </a:ext>
                  </a:extLst>
                </a:gridCol>
              </a:tblGrid>
              <a:tr h="473836">
                <a:tc>
                  <a:txBody>
                    <a:bodyPr/>
                    <a:lstStyle/>
                    <a:p>
                      <a:r>
                        <a:rPr lang="en-IN" dirty="0"/>
                        <a:t>Formatting character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514579"/>
                  </a:ext>
                </a:extLst>
              </a:tr>
              <a:tr h="420863">
                <a:tc>
                  <a:txBody>
                    <a:bodyPr/>
                    <a:lstStyle/>
                    <a:p>
                      <a:r>
                        <a:rPr lang="en-IN" dirty="0">
                          <a:latin typeface="CourierStd"/>
                        </a:rPr>
                        <a:t>%c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Character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printf 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‘%c’ , "d"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547607"/>
                  </a:ext>
                </a:extLst>
              </a:tr>
              <a:tr h="420863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%s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printf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‘%s’,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"This is fun!"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This is fun!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386167"/>
                  </a:ext>
                </a:extLst>
              </a:tr>
              <a:tr h="420863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%d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Signed integer in decimal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printf </a:t>
                      </a:r>
                      <a:r>
                        <a:rPr lang="de-DE" sz="1800" kern="120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‘%+d%d’, </a:t>
                      </a:r>
                      <a:r>
                        <a:rPr lang="de-DE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1, 1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+1 1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399889"/>
                  </a:ext>
                </a:extLst>
              </a:tr>
              <a:tr h="420863">
                <a:tc>
                  <a:txBody>
                    <a:bodyPr/>
                    <a:lstStyle/>
                    <a:p>
                      <a:r>
                        <a:rPr lang="en-IN" dirty="0">
                          <a:latin typeface="CourierStd"/>
                        </a:rPr>
                        <a:t>%u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Unsigned integer in decimal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printf 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‘%u’,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364040"/>
                  </a:ext>
                </a:extLst>
              </a:tr>
              <a:tr h="420863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%o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Unsigned integer in octal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printf 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‘%o’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3162134"/>
                  </a:ext>
                </a:extLst>
              </a:tr>
              <a:tr h="420863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%x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Unsigned integer in hexadecimal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printf 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‘%x’,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756472"/>
                  </a:ext>
                </a:extLst>
              </a:tr>
              <a:tr h="420863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%e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Floating-point number in scientific notation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printf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 ‘%e’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10;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1.000000e+001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(depending on the OS)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712517"/>
                  </a:ext>
                </a:extLst>
              </a:tr>
              <a:tr h="420863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%f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Floating-point number in fixed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decimal notation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printf 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‘%f’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1;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1.000000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74484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78454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364F7-A7E0-4D79-94CA-35EE1AA1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Understanding the BLT of Perl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895A90-C059-4F6E-B532-4D2ECF12825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Some syntax rules to keep in mind:</a:t>
            </a:r>
          </a:p>
          <a:p>
            <a:pPr lvl="1" eaLnBrk="1" hangingPunct="1"/>
            <a:r>
              <a:rPr lang="en-US" altLang="en-US" dirty="0"/>
              <a:t>The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sub </a:t>
            </a:r>
            <a:r>
              <a:rPr lang="en-US" altLang="en-US" dirty="0">
                <a:cs typeface="Courier New" panose="02070309020205020404" pitchFamily="49" charset="0"/>
              </a:rPr>
              <a:t>keyword </a:t>
            </a:r>
            <a:r>
              <a:rPr lang="en-US" altLang="en-US" dirty="0"/>
              <a:t>is used before function names</a:t>
            </a:r>
          </a:p>
          <a:p>
            <a:pPr lvl="1" eaLnBrk="1" hangingPunct="1"/>
            <a:r>
              <a:rPr lang="en-US" altLang="en-US" dirty="0"/>
              <a:t>Variables begin with the $ symbol</a:t>
            </a:r>
          </a:p>
          <a:p>
            <a:pPr lvl="1" eaLnBrk="1" hangingPunct="1"/>
            <a:r>
              <a:rPr lang="en-US" altLang="en-US" dirty="0"/>
              <a:t>Comment lines begin with the # symbol</a:t>
            </a:r>
          </a:p>
          <a:p>
            <a:pPr lvl="1" eaLnBrk="1" hangingPunct="1"/>
            <a:r>
              <a:rPr lang="en-US" altLang="en-US" dirty="0"/>
              <a:t>The &amp; symbol indicates a function</a:t>
            </a:r>
          </a:p>
          <a:p>
            <a:r>
              <a:rPr lang="en-US" altLang="en-US" dirty="0"/>
              <a:t>Except for these minor differences, Perl’s syntax is much like the C syntax</a:t>
            </a:r>
          </a:p>
        </p:txBody>
      </p:sp>
    </p:spTree>
    <p:extLst>
      <p:ext uri="{BB962C8B-B14F-4D97-AF65-F5344CB8AC3E}">
        <p14:creationId xmlns:p14="http://schemas.microsoft.com/office/powerpoint/2010/main" val="2434930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4BDA3-A2DC-45DD-84B5-B009BE877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Branching in Perl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FBCEF-D9F8-4E29-BCA9-B14EDE0204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To go from one function to another, you call the function by entering its name in your source code</a:t>
            </a:r>
          </a:p>
          <a:p>
            <a:pPr lvl="1">
              <a:buNone/>
              <a:defRPr/>
            </a:pPr>
            <a:r>
              <a:rPr lang="en-US" dirty="0">
                <a:latin typeface="Courier New" panose="02070309020205020404" pitchFamily="49" charset="0"/>
              </a:rPr>
              <a:t># Perl program illustrating the branching function</a:t>
            </a:r>
          </a:p>
          <a:p>
            <a:pPr lvl="1">
              <a:buNone/>
              <a:defRPr/>
            </a:pPr>
            <a:r>
              <a:rPr lang="en-US" dirty="0">
                <a:latin typeface="Courier New" panose="02070309020205020404" pitchFamily="49" charset="0"/>
              </a:rPr>
              <a:t># Documentation is important</a:t>
            </a:r>
          </a:p>
          <a:p>
            <a:pPr lvl="1">
              <a:buNone/>
              <a:defRPr/>
            </a:pPr>
            <a:r>
              <a:rPr lang="en-US" dirty="0">
                <a:latin typeface="Courier New" panose="02070309020205020404" pitchFamily="49" charset="0"/>
              </a:rPr>
              <a:t># Initialize variables</a:t>
            </a:r>
          </a:p>
          <a:p>
            <a:pPr lvl="1">
              <a:buNone/>
              <a:defRPr/>
            </a:pPr>
            <a:r>
              <a:rPr lang="en-US" dirty="0">
                <a:latin typeface="Courier New" panose="02070309020205020404" pitchFamily="49" charset="0"/>
              </a:rPr>
              <a:t>$first_name = "Jimi";</a:t>
            </a:r>
          </a:p>
          <a:p>
            <a:pPr lvl="1">
              <a:buNone/>
              <a:defRPr/>
            </a:pPr>
            <a:r>
              <a:rPr lang="en-US" dirty="0">
                <a:latin typeface="Courier New" panose="02070309020205020404" pitchFamily="49" charset="0"/>
              </a:rPr>
              <a:t>$last_name = "Hendrix";</a:t>
            </a:r>
          </a:p>
          <a:p>
            <a:pPr lvl="1">
              <a:buNone/>
              <a:defRPr/>
            </a:pPr>
            <a:r>
              <a:rPr lang="en-US" dirty="0">
                <a:latin typeface="Courier New" panose="02070309020205020404" pitchFamily="49" charset="0"/>
              </a:rPr>
              <a:t>&amp;name_best_guitarist;</a:t>
            </a:r>
          </a:p>
          <a:p>
            <a:pPr lvl="1">
              <a:buNone/>
              <a:defRPr/>
            </a:pPr>
            <a:r>
              <a:rPr lang="en-US" dirty="0">
                <a:latin typeface="Courier New" panose="02070309020205020404" pitchFamily="49" charset="0"/>
              </a:rPr>
              <a:t>sub name_best_guitarist</a:t>
            </a:r>
          </a:p>
          <a:p>
            <a:pPr lvl="1">
              <a:buNone/>
              <a:defRPr/>
            </a:pPr>
            <a:r>
              <a:rPr lang="en-US" dirty="0">
                <a:latin typeface="Courier New" panose="02070309020205020404" pitchFamily="49" charset="0"/>
              </a:rPr>
              <a:t>{</a:t>
            </a:r>
          </a:p>
          <a:p>
            <a:pPr lvl="1">
              <a:buNone/>
              <a:defRPr/>
            </a:pPr>
            <a:r>
              <a:rPr lang="en-US" dirty="0">
                <a:latin typeface="Courier New" panose="02070309020205020404" pitchFamily="49" charset="0"/>
              </a:rPr>
              <a:t>	printf "%s %s %s", $first_name, $last_name, "was the best!";</a:t>
            </a:r>
          </a:p>
          <a:p>
            <a:pPr lvl="1">
              <a:buNone/>
              <a:defRPr/>
            </a:pPr>
            <a:r>
              <a:rPr lang="en-US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980400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BD3F0-9E53-44BA-A4C6-6202E9E3F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Looping in Perl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06784-BA94-476A-A886-C8D42FD3C2C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IN" b="0" i="0" u="none" strike="noStrike" baseline="0" dirty="0">
                <a:latin typeface="CourierStd"/>
              </a:rPr>
              <a:t>for</a:t>
            </a:r>
            <a:r>
              <a:rPr lang="en-US" altLang="en-US" dirty="0"/>
              <a:t> loop</a:t>
            </a: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for ($a = 1; $a &lt;= 10; $a++)</a:t>
            </a: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{</a:t>
            </a: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	print "Hello security testers!\n"</a:t>
            </a: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}</a:t>
            </a:r>
          </a:p>
          <a:p>
            <a:pPr eaLnBrk="1" hangingPunct="1"/>
            <a:r>
              <a:rPr lang="en-IN" b="0" i="0" u="none" strike="noStrike" baseline="0" dirty="0">
                <a:latin typeface="CourierStd"/>
              </a:rPr>
              <a:t>while</a:t>
            </a:r>
            <a:r>
              <a:rPr lang="en-US" altLang="en-US" dirty="0"/>
              <a:t> loop</a:t>
            </a: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$a = 1;</a:t>
            </a: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while ($a &lt;=10)</a:t>
            </a: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{</a:t>
            </a:r>
          </a:p>
          <a:p>
            <a:pPr lvl="2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print "Hello security testers!\n";</a:t>
            </a:r>
          </a:p>
          <a:p>
            <a:pPr lvl="2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$a++</a:t>
            </a:r>
          </a:p>
          <a:p>
            <a:pPr lvl="1" eaLnBrk="1" hangingPunct="1">
              <a:buFontTx/>
              <a:buNone/>
            </a:pPr>
            <a:r>
              <a:rPr lang="en-US" altLang="en-US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242302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77208-FF7C-47CA-B212-7B0A7EC02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Testing Conditions in Perl (1 of 3)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0BBEB-CCF4-478B-B235-A4B8B350A30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Most programs must be able to test the value of a variable or condition</a:t>
            </a:r>
          </a:p>
          <a:p>
            <a:r>
              <a:rPr lang="en-US" dirty="0"/>
              <a:t>The two looping examples shown previously use the less than or equal to operator (</a:t>
            </a:r>
            <a:r>
              <a:rPr lang="en-US" dirty="0">
                <a:latin typeface="Courier New" panose="02070309020205020404" pitchFamily="49" charset="0"/>
              </a:rPr>
              <a:t>&lt;=</a:t>
            </a:r>
            <a:r>
              <a:rPr lang="en-US" dirty="0"/>
              <a:t>)</a:t>
            </a:r>
          </a:p>
          <a:p>
            <a:r>
              <a:rPr lang="en-US" dirty="0"/>
              <a:t>Other operators used for testing in Perl are similar to C operators</a:t>
            </a:r>
          </a:p>
          <a:p>
            <a:pPr lvl="1"/>
            <a:r>
              <a:rPr lang="en-US" dirty="0"/>
              <a:t>Often you combine these operators with Perl conditionals, such as the following:</a:t>
            </a:r>
          </a:p>
          <a:p>
            <a:pPr lvl="1"/>
            <a:r>
              <a:rPr lang="en-US" dirty="0"/>
              <a:t>if—Checks whether a condition is true</a:t>
            </a:r>
          </a:p>
          <a:p>
            <a:pPr lvl="2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if (($age &lt; 12) {</a:t>
            </a:r>
          </a:p>
          <a:p>
            <a:pPr lvl="2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	print "You must be a know-it-all!";</a:t>
            </a:r>
          </a:p>
          <a:p>
            <a:pPr lvl="2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}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639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FBDCF-2F8E-411C-A07B-5E88314D4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Testing Conditions in Perl (2 of 3)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7AA5D-1FD4-4DD4-A836-456FCBDD362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Autofit/>
          </a:bodyPr>
          <a:lstStyle/>
          <a:p>
            <a:r>
              <a:rPr lang="en-US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else—Used when there are several conditionals to test</a:t>
            </a: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elsif ($age &gt; 39)</a:t>
            </a: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{</a:t>
            </a: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	print "You must lie about your age!";</a:t>
            </a: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}</a:t>
            </a: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else</a:t>
            </a: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{</a:t>
            </a: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	print "To be young...";</a:t>
            </a: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87819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FBDCF-2F8E-411C-A07B-5E88314D4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Testing Conditions in Perl (3 of 3)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7AA5D-1FD4-4DD4-A836-456FCBDD362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Autofit/>
          </a:bodyPr>
          <a:lstStyle/>
          <a:p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unless—Executes unless the condition is true</a:t>
            </a: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unless ($age == 100)</a:t>
            </a: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{</a:t>
            </a: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	print "Still enough time to get a bachelor's degree.";</a:t>
            </a:r>
          </a:p>
          <a:p>
            <a:pPr lvl="1">
              <a:buNone/>
            </a:pPr>
            <a:r>
              <a:rPr lang="en-US" altLang="en-US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73698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11939-29FF-4E2E-BE1B-7A71D4DC8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altLang="en-US" dirty="0"/>
              <a:t>Branching, Looping, and Testing (BLT) (1 of 4)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82330-7DDD-44FE-B24F-B5505B0ED0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711543" cy="4394200"/>
          </a:xfrm>
        </p:spPr>
        <p:txBody>
          <a:bodyPr/>
          <a:lstStyle/>
          <a:p>
            <a:r>
              <a:rPr lang="en-US" altLang="en-US" b="1" dirty="0"/>
              <a:t>Function</a:t>
            </a:r>
          </a:p>
          <a:p>
            <a:pPr lvl="1"/>
            <a:r>
              <a:rPr lang="en-US" altLang="en-US" dirty="0"/>
              <a:t>Mini program within a main program </a:t>
            </a:r>
          </a:p>
          <a:p>
            <a:pPr lvl="2"/>
            <a:r>
              <a:rPr lang="en-US" altLang="en-US" dirty="0"/>
              <a:t>Carries out a task</a:t>
            </a:r>
          </a:p>
          <a:p>
            <a:r>
              <a:rPr lang="en-US" altLang="en-US" b="1" dirty="0"/>
              <a:t>Branching</a:t>
            </a:r>
          </a:p>
          <a:p>
            <a:pPr lvl="1"/>
            <a:r>
              <a:rPr lang="en-US" altLang="en-US" dirty="0"/>
              <a:t>Takes you from one program area to another</a:t>
            </a:r>
          </a:p>
          <a:p>
            <a:r>
              <a:rPr lang="en-US" altLang="en-US" b="1" dirty="0"/>
              <a:t>Looping</a:t>
            </a:r>
          </a:p>
          <a:p>
            <a:pPr lvl="1"/>
            <a:r>
              <a:rPr lang="en-US" altLang="en-US" dirty="0"/>
              <a:t>Performing a task over and over</a:t>
            </a:r>
          </a:p>
          <a:p>
            <a:pPr lvl="1"/>
            <a:r>
              <a:rPr lang="en-US" altLang="en-US" dirty="0"/>
              <a:t>Completes after testing is conducted on a variable and returns a value of true or false</a:t>
            </a:r>
          </a:p>
          <a:p>
            <a:r>
              <a:rPr lang="en-US" altLang="en-US" b="1" dirty="0"/>
              <a:t>Testing</a:t>
            </a:r>
          </a:p>
          <a:p>
            <a:pPr lvl="1"/>
            <a:r>
              <a:rPr lang="en-US" altLang="en-US" dirty="0"/>
              <a:t>Verifies some condition </a:t>
            </a:r>
          </a:p>
          <a:p>
            <a:pPr lvl="2"/>
            <a:r>
              <a:rPr lang="en-US" altLang="en-US" dirty="0"/>
              <a:t>Returns a value of true or false</a:t>
            </a:r>
          </a:p>
        </p:txBody>
      </p:sp>
    </p:spTree>
    <p:extLst>
      <p:ext uri="{BB962C8B-B14F-4D97-AF65-F5344CB8AC3E}">
        <p14:creationId xmlns:p14="http://schemas.microsoft.com/office/powerpoint/2010/main" val="20640708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516EB-D243-4A3A-8DC3-2E670C234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Perl Operators (1 of 3)</a:t>
            </a:r>
            <a:endParaRPr lang="en-IN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68F1D602-3A9D-4B9A-A595-6A62AF910E66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2499523315"/>
              </p:ext>
            </p:extLst>
          </p:nvPr>
        </p:nvGraphicFramePr>
        <p:xfrm>
          <a:off x="410095" y="1469491"/>
          <a:ext cx="11371810" cy="2936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4080">
                  <a:extLst>
                    <a:ext uri="{9D8B030D-6E8A-4147-A177-3AD203B41FA5}">
                      <a16:colId xmlns:a16="http://schemas.microsoft.com/office/drawing/2014/main" val="1092326170"/>
                    </a:ext>
                  </a:extLst>
                </a:gridCol>
                <a:gridCol w="2674960">
                  <a:extLst>
                    <a:ext uri="{9D8B030D-6E8A-4147-A177-3AD203B41FA5}">
                      <a16:colId xmlns:a16="http://schemas.microsoft.com/office/drawing/2014/main" val="967923043"/>
                    </a:ext>
                  </a:extLst>
                </a:gridCol>
                <a:gridCol w="6882770">
                  <a:extLst>
                    <a:ext uri="{9D8B030D-6E8A-4147-A177-3AD203B41FA5}">
                      <a16:colId xmlns:a16="http://schemas.microsoft.com/office/drawing/2014/main" val="600082841"/>
                    </a:ext>
                  </a:extLst>
                </a:gridCol>
              </a:tblGrid>
              <a:tr h="419465">
                <a:tc>
                  <a:txBody>
                    <a:bodyPr/>
                    <a:lstStyle/>
                    <a:p>
                      <a:r>
                        <a:rPr lang="en-IN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908142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Addition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total =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sal +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commission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300646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Subtraction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profit =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gross sales –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cost of goods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957829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Multiplication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total =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cost *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quantity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436794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Division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GPA =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total_points / $number of classes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8129429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Modulus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% 10 = 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392676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**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Exponent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total =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a**10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892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745415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516EB-D243-4A3A-8DC3-2E670C234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Perl Operators (2 of 3)</a:t>
            </a:r>
            <a:endParaRPr lang="en-IN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68F1D602-3A9D-4B9A-A595-6A62AF910E66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3457564767"/>
              </p:ext>
            </p:extLst>
          </p:nvPr>
        </p:nvGraphicFramePr>
        <p:xfrm>
          <a:off x="410095" y="1469491"/>
          <a:ext cx="11371810" cy="4194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4080">
                  <a:extLst>
                    <a:ext uri="{9D8B030D-6E8A-4147-A177-3AD203B41FA5}">
                      <a16:colId xmlns:a16="http://schemas.microsoft.com/office/drawing/2014/main" val="1092326170"/>
                    </a:ext>
                  </a:extLst>
                </a:gridCol>
                <a:gridCol w="2674960">
                  <a:extLst>
                    <a:ext uri="{9D8B030D-6E8A-4147-A177-3AD203B41FA5}">
                      <a16:colId xmlns:a16="http://schemas.microsoft.com/office/drawing/2014/main" val="967923043"/>
                    </a:ext>
                  </a:extLst>
                </a:gridCol>
                <a:gridCol w="6882770">
                  <a:extLst>
                    <a:ext uri="{9D8B030D-6E8A-4147-A177-3AD203B41FA5}">
                      <a16:colId xmlns:a16="http://schemas.microsoft.com/office/drawing/2014/main" val="600082841"/>
                    </a:ext>
                  </a:extLst>
                </a:gridCol>
              </a:tblGrid>
              <a:tr h="419465">
                <a:tc>
                  <a:txBody>
                    <a:bodyPr/>
                    <a:lstStyle/>
                    <a:p>
                      <a:r>
                        <a:rPr lang="en-IN" dirty="0"/>
                        <a:t>Assignments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908142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Last name = "Rivera"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300646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+=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Add, then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dirty="0"/>
                        <a:t>a+ = 10; shorthand for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dirty="0"/>
                        <a:t>a=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dirty="0"/>
                        <a:t>a+10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957829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Subtract, then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a–=10; shorthand for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a=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a–10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436794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*=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Multiply, then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a* = 10; shorthand for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a=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a*10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8129429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Divide, then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a/ = 10; shorthand for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a=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a/10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392676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%=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Modulus, then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a%=10; shorthand for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a=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a%10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892771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**=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Exponent and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a**=2; shorthand for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a=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a**2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2579795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++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a++; increment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by 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1937603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—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a––; decrement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by 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7072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79765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516EB-D243-4A3A-8DC3-2E670C234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Perl Operators (3 of 3)</a:t>
            </a:r>
            <a:endParaRPr lang="en-IN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68F1D602-3A9D-4B9A-A595-6A62AF910E66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150932293"/>
              </p:ext>
            </p:extLst>
          </p:nvPr>
        </p:nvGraphicFramePr>
        <p:xfrm>
          <a:off x="410095" y="1652371"/>
          <a:ext cx="11371810" cy="2936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4080">
                  <a:extLst>
                    <a:ext uri="{9D8B030D-6E8A-4147-A177-3AD203B41FA5}">
                      <a16:colId xmlns:a16="http://schemas.microsoft.com/office/drawing/2014/main" val="1092326170"/>
                    </a:ext>
                  </a:extLst>
                </a:gridCol>
                <a:gridCol w="2674960">
                  <a:extLst>
                    <a:ext uri="{9D8B030D-6E8A-4147-A177-3AD203B41FA5}">
                      <a16:colId xmlns:a16="http://schemas.microsoft.com/office/drawing/2014/main" val="967923043"/>
                    </a:ext>
                  </a:extLst>
                </a:gridCol>
                <a:gridCol w="6882770">
                  <a:extLst>
                    <a:ext uri="{9D8B030D-6E8A-4147-A177-3AD203B41FA5}">
                      <a16:colId xmlns:a16="http://schemas.microsoft.com/office/drawing/2014/main" val="600082841"/>
                    </a:ext>
                  </a:extLst>
                </a:gridCol>
              </a:tblGrid>
              <a:tr h="419465">
                <a:tc>
                  <a:txBody>
                    <a:bodyPr/>
                    <a:lstStyle/>
                    <a:p>
                      <a:r>
                        <a:rPr lang="en-IN" dirty="0"/>
                        <a:t>Comparisons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908142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==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Equal to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a==1; compare value of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with 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300646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!=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Not equal to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a!=1;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is not equal to 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957829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Greater than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a&gt;10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436794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Less than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a&lt;10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8129429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&gt;=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Greater than or equal to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a&lt;10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392676"/>
                  </a:ext>
                </a:extLst>
              </a:tr>
              <a:tr h="41946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Less than or equal to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$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a&lt;10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892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24434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CC357-3A4D-45D7-A22C-9AFCFD258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dirty="0"/>
              <a:t>Understanding Object-Oriented Programming Concepts</a:t>
            </a:r>
            <a:endParaRPr lang="en-IN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6EE96-FAB3-417B-AA5D-21891F7B440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en-US" dirty="0"/>
              <a:t>Technology</a:t>
            </a:r>
          </a:p>
          <a:p>
            <a:pPr lvl="1"/>
            <a:r>
              <a:rPr lang="en-US" altLang="en-US" dirty="0"/>
              <a:t>Changes frequently</a:t>
            </a:r>
          </a:p>
          <a:p>
            <a:r>
              <a:rPr lang="en-US" altLang="en-US" dirty="0"/>
              <a:t> Object-oriented programming </a:t>
            </a:r>
          </a:p>
          <a:p>
            <a:pPr lvl="1"/>
            <a:r>
              <a:rPr lang="en-US" altLang="en-US" dirty="0"/>
              <a:t>Isn’t new to experienced programmers</a:t>
            </a:r>
          </a:p>
          <a:p>
            <a:pPr lvl="1"/>
            <a:r>
              <a:rPr lang="en-US" altLang="en-US" dirty="0"/>
              <a:t>Might not be familiar to those just learning how to write their first Perl script</a:t>
            </a:r>
          </a:p>
          <a:p>
            <a:pPr lvl="1"/>
            <a:r>
              <a:rPr lang="en-US" altLang="en-US" dirty="0"/>
              <a:t>Takes time and practice to learn</a:t>
            </a:r>
          </a:p>
        </p:txBody>
      </p:sp>
    </p:spTree>
    <p:extLst>
      <p:ext uri="{BB962C8B-B14F-4D97-AF65-F5344CB8AC3E}">
        <p14:creationId xmlns:p14="http://schemas.microsoft.com/office/powerpoint/2010/main" val="2844031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F7DD0-404B-4CD1-B883-EF7587DB5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dirty="0"/>
              <a:t>Components of Object-Oriented Programming (1 of 2) </a:t>
            </a:r>
            <a:endParaRPr lang="en-IN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10376-B117-4C11-A8E5-AB048A6CA20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eaLnBrk="1" hangingPunct="1"/>
            <a:r>
              <a:rPr lang="en-US" altLang="en-US" b="1" dirty="0"/>
              <a:t>Classes</a:t>
            </a:r>
          </a:p>
          <a:p>
            <a:pPr lvl="1" eaLnBrk="1" hangingPunct="1"/>
            <a:r>
              <a:rPr lang="en-US" altLang="en-US" dirty="0"/>
              <a:t>Structures that hold pieces of data and functions</a:t>
            </a:r>
          </a:p>
          <a:p>
            <a:pPr eaLnBrk="1" hangingPunct="1"/>
            <a:r>
              <a:rPr lang="en-US" altLang="en-US" dirty="0"/>
              <a:t>The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altLang="en-US" dirty="0"/>
              <a:t> symbol</a:t>
            </a:r>
          </a:p>
          <a:p>
            <a:pPr lvl="1" eaLnBrk="1" hangingPunct="1"/>
            <a:r>
              <a:rPr lang="en-US" altLang="en-US" dirty="0"/>
              <a:t>Used to separate the name of a class from a member function</a:t>
            </a:r>
          </a:p>
          <a:p>
            <a:pPr lvl="1" eaLnBrk="1" hangingPunct="1"/>
            <a:r>
              <a:rPr lang="en-US" altLang="en-US" dirty="0"/>
              <a:t>Example: To access a member function, you use the class name followed by two colons and the member function’s name:</a:t>
            </a:r>
          </a:p>
          <a:p>
            <a:pPr lvl="2" eaLnBrk="1" hangingPunct="1"/>
            <a:r>
              <a:rPr lang="en-US" altLang="en-US" sz="2000" dirty="0">
                <a:latin typeface="Courier New" panose="02070309020205020404" pitchFamily="49" charset="0"/>
              </a:rPr>
              <a:t>Employee::GetEmp()</a:t>
            </a:r>
          </a:p>
        </p:txBody>
      </p:sp>
    </p:spTree>
    <p:extLst>
      <p:ext uri="{BB962C8B-B14F-4D97-AF65-F5344CB8AC3E}">
        <p14:creationId xmlns:p14="http://schemas.microsoft.com/office/powerpoint/2010/main" val="9397240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25774-942E-471D-927B-38664424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dirty="0"/>
              <a:t>Components of Object-Oriented Programming (2 of 2) </a:t>
            </a:r>
            <a:endParaRPr lang="en-IN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50BF9-845B-4CB1-93EC-36755F637F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3576" y="1565730"/>
            <a:ext cx="10711543" cy="4394200"/>
          </a:xfrm>
        </p:spPr>
        <p:txBody>
          <a:bodyPr>
            <a:noAutofit/>
          </a:bodyPr>
          <a:lstStyle/>
          <a:p>
            <a:pPr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// This is a class called Employee created in C++</a:t>
            </a:r>
          </a:p>
          <a:p>
            <a:pPr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class Employee</a:t>
            </a:r>
          </a:p>
          <a:p>
            <a:pPr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{</a:t>
            </a:r>
          </a:p>
          <a:p>
            <a:pPr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public:</a:t>
            </a:r>
          </a:p>
          <a:p>
            <a:pPr lvl="1"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char firstname[25];</a:t>
            </a:r>
          </a:p>
          <a:p>
            <a:pPr lvl="1"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char lastname[25];</a:t>
            </a:r>
          </a:p>
          <a:p>
            <a:pPr lvl="1"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char PlaceOfBirth[30];</a:t>
            </a:r>
          </a:p>
          <a:p>
            <a:pPr lvl="1"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[</a:t>
            </a:r>
            <a:r>
              <a:rPr lang="en-US" altLang="en-US" sz="1800" i="1" dirty="0">
                <a:latin typeface="Courier New" panose="02070309020205020404" pitchFamily="49" charset="0"/>
              </a:rPr>
              <a:t>code continues</a:t>
            </a:r>
            <a:r>
              <a:rPr lang="en-US" altLang="en-US" sz="1800" dirty="0">
                <a:latin typeface="Courier New" panose="02070309020205020404" pitchFamily="49" charset="0"/>
              </a:rPr>
              <a:t>]</a:t>
            </a:r>
          </a:p>
          <a:p>
            <a:pPr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};</a:t>
            </a:r>
          </a:p>
          <a:p>
            <a:pPr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void GetEmp()</a:t>
            </a:r>
          </a:p>
          <a:p>
            <a:pPr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{</a:t>
            </a:r>
          </a:p>
          <a:p>
            <a:pPr lvl="1"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// Perform tasks to get employee info</a:t>
            </a:r>
          </a:p>
          <a:p>
            <a:pPr lvl="1"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[</a:t>
            </a:r>
            <a:r>
              <a:rPr lang="en-US" altLang="en-US" sz="1800" i="1" dirty="0">
                <a:latin typeface="Courier New" panose="02070309020205020404" pitchFamily="49" charset="0"/>
              </a:rPr>
              <a:t>program code goes here</a:t>
            </a:r>
            <a:r>
              <a:rPr lang="en-US" altLang="en-US" sz="1800" dirty="0">
                <a:latin typeface="Courier New" panose="02070309020205020404" pitchFamily="49" charset="0"/>
              </a:rPr>
              <a:t>]</a:t>
            </a:r>
          </a:p>
          <a:p>
            <a:pPr eaLnBrk="1" hangingPunct="1">
              <a:buFontTx/>
              <a:buNone/>
            </a:pPr>
            <a:r>
              <a:rPr lang="en-US" altLang="en-US" sz="1800" dirty="0">
                <a:latin typeface="Courier New" panose="02070309020205020404" pitchFamily="49" charset="0"/>
              </a:rPr>
              <a:t>}</a:t>
            </a:r>
            <a:endParaRPr lang="en-US" altLang="en-US" sz="1600" dirty="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37224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27644-E5C3-490F-86F8-5C499DEF5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Win32 API Functions (1 of 3)</a:t>
            </a:r>
            <a:endParaRPr lang="en-IN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6CBE7647-B111-496C-A9A3-B6E8CA33C9FF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134213501"/>
              </p:ext>
            </p:extLst>
          </p:nvPr>
        </p:nvGraphicFramePr>
        <p:xfrm>
          <a:off x="653143" y="1253361"/>
          <a:ext cx="11265153" cy="48075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257">
                  <a:extLst>
                    <a:ext uri="{9D8B030D-6E8A-4147-A177-3AD203B41FA5}">
                      <a16:colId xmlns:a16="http://schemas.microsoft.com/office/drawing/2014/main" val="119566130"/>
                    </a:ext>
                  </a:extLst>
                </a:gridCol>
                <a:gridCol w="8717896">
                  <a:extLst>
                    <a:ext uri="{9D8B030D-6E8A-4147-A177-3AD203B41FA5}">
                      <a16:colId xmlns:a16="http://schemas.microsoft.com/office/drawing/2014/main" val="1495567991"/>
                    </a:ext>
                  </a:extLst>
                </a:gridCol>
              </a:tblGrid>
              <a:tr h="375104">
                <a:tc>
                  <a:txBody>
                    <a:bodyPr/>
                    <a:lstStyle/>
                    <a:p>
                      <a:r>
                        <a:rPr lang="en-IN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9522678"/>
                  </a:ext>
                </a:extLst>
              </a:tr>
              <a:tr h="416466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GetLastError()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last error generated when a call was made to the Win32 API.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45704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OLELastError()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last error generated by the object linking and embedding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(OLE) API.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6896330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BuildNumber()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Perl build number.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918142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LoginName()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username of the person running Perl.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71463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NodeName()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NetBIOS computer name.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163902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DomainName()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name of the domain the computer is a member of.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136613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FsType()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name of the file system, such as NTFS or FAT.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9386064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GetCwd()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current active drive.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120242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SetCwd(newdir)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Enables you to change to the drive designated by the newdir variable.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7692829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GetOSName()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OS name.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132935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FormatMessage(error)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Converts the error message number into a descriptive string.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69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323389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27644-E5C3-490F-86F8-5C499DEF5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Win32 API Functions (2 of 3)</a:t>
            </a:r>
            <a:endParaRPr lang="en-IN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6CBE7647-B111-496C-A9A3-B6E8CA33C9FF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1036314069"/>
              </p:ext>
            </p:extLst>
          </p:nvPr>
        </p:nvGraphicFramePr>
        <p:xfrm>
          <a:off x="459971" y="834030"/>
          <a:ext cx="11272058" cy="5413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47458">
                  <a:extLst>
                    <a:ext uri="{9D8B030D-6E8A-4147-A177-3AD203B41FA5}">
                      <a16:colId xmlns:a16="http://schemas.microsoft.com/office/drawing/2014/main" val="119566130"/>
                    </a:ext>
                  </a:extLst>
                </a:gridCol>
                <a:gridCol w="6724600">
                  <a:extLst>
                    <a:ext uri="{9D8B030D-6E8A-4147-A177-3AD203B41FA5}">
                      <a16:colId xmlns:a16="http://schemas.microsoft.com/office/drawing/2014/main" val="1495567991"/>
                    </a:ext>
                  </a:extLst>
                </a:gridCol>
              </a:tblGrid>
              <a:tr h="375104">
                <a:tc>
                  <a:txBody>
                    <a:bodyPr/>
                    <a:lstStyle/>
                    <a:p>
                      <a:r>
                        <a:rPr lang="en-IN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9522678"/>
                  </a:ext>
                </a:extLst>
              </a:tr>
              <a:tr h="416466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Spawn(command, args, $pid)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Starts a new process, using arguments supplied by the programmer and </a:t>
                      </a:r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process ID ($pid).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45704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LookupAccountSID(sys, sid, $acct, $domain, $type)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account name, domain name, and security ID (SID) type.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6896330"/>
                  </a:ext>
                </a:extLst>
              </a:tr>
              <a:tr h="51579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InitiateSystemShutdown(machine, message, timeout, forceclose, reboot)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Shuts down a specified computer or server.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918142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AbortSystemShutdown(machine)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Aborts the shutdown if it was done in error.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71463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GetTickCount()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Win32 tick count (time elapsed since the system first started).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163902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ExpandEnvironmentalStrings</a:t>
                      </a:r>
                    </a:p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(envstring)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environmental variable strings specified in the envstring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variable.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136613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GetShortPathName(longpathname)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8.3 version of the long pathname. In DOS and older Windows programs, filenames could be only eight characters, with a three-character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extension.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93860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043164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27644-E5C3-490F-86F8-5C499DEF5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Win32 API Functions (3 of 3)</a:t>
            </a:r>
            <a:endParaRPr lang="en-IN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6CBE7647-B111-496C-A9A3-B6E8CA33C9FF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9622433"/>
              </p:ext>
            </p:extLst>
          </p:nvPr>
        </p:nvGraphicFramePr>
        <p:xfrm>
          <a:off x="459971" y="2068008"/>
          <a:ext cx="11272058" cy="24468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6887">
                  <a:extLst>
                    <a:ext uri="{9D8B030D-6E8A-4147-A177-3AD203B41FA5}">
                      <a16:colId xmlns:a16="http://schemas.microsoft.com/office/drawing/2014/main" val="119566130"/>
                    </a:ext>
                  </a:extLst>
                </a:gridCol>
                <a:gridCol w="7775171">
                  <a:extLst>
                    <a:ext uri="{9D8B030D-6E8A-4147-A177-3AD203B41FA5}">
                      <a16:colId xmlns:a16="http://schemas.microsoft.com/office/drawing/2014/main" val="1495567991"/>
                    </a:ext>
                  </a:extLst>
                </a:gridCol>
              </a:tblGrid>
              <a:tr h="375104">
                <a:tc>
                  <a:txBody>
                    <a:bodyPr/>
                    <a:lstStyle/>
                    <a:p>
                      <a:r>
                        <a:rPr lang="en-IN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9522678"/>
                  </a:ext>
                </a:extLst>
              </a:tr>
              <a:tr h="41646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GetNextAvailableDrive()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the next available drive letter.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45704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RegisterServer(libraryname)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Loads the DLL specified by libraryname and calls the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DLLRegisterServer() function.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6896330"/>
                  </a:ext>
                </a:extLst>
              </a:tr>
              <a:tr h="59123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UnregisterServer(libraryname)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Loads the DLL specified by libraryname and calls the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DLLUnregisterServer() function.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918142"/>
                  </a:ext>
                </a:extLst>
              </a:tr>
              <a:tr h="37510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Sleep(time)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Pauses the number of milliseconds specified by the time variable.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71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335197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Polling Activity 7-2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43576" y="1636776"/>
            <a:ext cx="10711543" cy="3732692"/>
          </a:xfrm>
        </p:spPr>
        <p:txBody>
          <a:bodyPr/>
          <a:lstStyle/>
          <a:p>
            <a:r>
              <a:rPr lang="en-US" sz="2000" dirty="0"/>
              <a:t>Which of the following is the Win32 API function for verifying the file system on a Windows computer?</a:t>
            </a:r>
          </a:p>
          <a:p>
            <a:endParaRPr lang="en-US" sz="2000" dirty="0"/>
          </a:p>
          <a:p>
            <a:pPr marL="457200" indent="-457200">
              <a:buFont typeface="+mj-lt"/>
              <a:buAutoNum type="alphaLcPeriod"/>
            </a:pPr>
            <a:r>
              <a:rPr lang="en-US" sz="2000" dirty="0">
                <a:latin typeface="CourierStd"/>
              </a:rPr>
              <a:t>Filesystem()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2000" dirty="0">
                <a:latin typeface="CourierStd"/>
              </a:rPr>
              <a:t>FsType()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2000" dirty="0">
                <a:latin typeface="CourierStd"/>
              </a:rPr>
              <a:t>System()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2000" dirty="0" err="1">
                <a:latin typeface="CourierStd"/>
              </a:rPr>
              <a:t>IsNT</a:t>
            </a:r>
            <a:r>
              <a:rPr lang="en-US" sz="2000" dirty="0">
                <a:latin typeface="CourierStd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720463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altLang="en-US" dirty="0"/>
              <a:t>Branching, Looping, and Testing (BLT) (2 of 4)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7"/>
          </p:nvPr>
        </p:nvSpPr>
        <p:spPr>
          <a:xfrm>
            <a:off x="648392" y="1300942"/>
            <a:ext cx="11205557" cy="4256116"/>
          </a:xfrm>
        </p:spPr>
        <p:txBody>
          <a:bodyPr>
            <a:noAutofit/>
          </a:bodyPr>
          <a:lstStyle/>
          <a:p>
            <a:pPr eaLnBrk="1" hangingPunct="1">
              <a:buFontTx/>
              <a:buNone/>
              <a:defRPr/>
            </a:pPr>
            <a:r>
              <a:rPr lang="en-IN" sz="1700" b="0" i="0" u="none" strike="noStrike" baseline="0" dirty="0">
                <a:latin typeface="CourierStd"/>
              </a:rPr>
              <a:t>#include &lt;stdio.h&gt;</a:t>
            </a:r>
          </a:p>
          <a:p>
            <a:pPr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main()</a:t>
            </a:r>
          </a:p>
          <a:p>
            <a:pPr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{</a:t>
            </a:r>
          </a:p>
          <a:p>
            <a:pPr lvl="1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int a = 1 /* Variable initialized as an integer, value 1 </a:t>
            </a:r>
          </a:p>
          <a:p>
            <a:pPr lvl="1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if (a &gt; 2) ; //Testing whether "a" is greater than 2 </a:t>
            </a:r>
          </a:p>
          <a:p>
            <a:pPr lvl="1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	printf("a is greater than 2");</a:t>
            </a:r>
          </a:p>
          <a:p>
            <a:pPr lvl="1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else</a:t>
            </a:r>
          </a:p>
          <a:p>
            <a:pPr lvl="1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	GetOut(); //* Branching: calling a different function </a:t>
            </a:r>
          </a:p>
          <a:p>
            <a:pPr lvl="1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GetOut() // Do something interesting here </a:t>
            </a:r>
          </a:p>
          <a:p>
            <a:pPr lvl="1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{</a:t>
            </a:r>
          </a:p>
          <a:p>
            <a:pPr lvl="2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for(int a=1; a&lt;11; a++) // Loop to display 10 times </a:t>
            </a:r>
          </a:p>
          <a:p>
            <a:pPr lvl="2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{</a:t>
            </a:r>
          </a:p>
          <a:p>
            <a:pPr lvl="2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	printf("I'm in the GetOut() function");</a:t>
            </a:r>
          </a:p>
          <a:p>
            <a:pPr lvl="2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}</a:t>
            </a:r>
          </a:p>
          <a:p>
            <a:pPr lvl="1"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}</a:t>
            </a:r>
          </a:p>
          <a:p>
            <a:pPr eaLnBrk="1" hangingPunct="1">
              <a:buFontTx/>
              <a:buNone/>
              <a:defRPr/>
            </a:pPr>
            <a:r>
              <a:rPr lang="en-US" sz="1700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6025613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Polling Activity 7-2: Answer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43576" y="1636776"/>
            <a:ext cx="10711543" cy="3732692"/>
          </a:xfrm>
        </p:spPr>
        <p:txBody>
          <a:bodyPr/>
          <a:lstStyle/>
          <a:p>
            <a:r>
              <a:rPr lang="en-US" sz="2000" dirty="0"/>
              <a:t>Which of the following is the Win32 API function for verifying the file system on a Windows computer?</a:t>
            </a:r>
          </a:p>
          <a:p>
            <a:endParaRPr lang="en-US" sz="2000" b="1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Answer: b. </a:t>
            </a:r>
            <a:r>
              <a:rPr lang="en-US" sz="2000" b="1" dirty="0" err="1">
                <a:latin typeface="CourierStd"/>
              </a:rPr>
              <a:t>FsType</a:t>
            </a:r>
            <a:r>
              <a:rPr lang="en-US" sz="2000" b="1" dirty="0">
                <a:latin typeface="CourierStd"/>
              </a:rPr>
              <a:t>()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 err="1">
                <a:latin typeface="CourierStd"/>
              </a:rPr>
              <a:t>FsType</a:t>
            </a:r>
            <a:r>
              <a:rPr lang="en-US" sz="2000" b="1" dirty="0">
                <a:latin typeface="CourierStd"/>
              </a:rPr>
              <a:t>()</a:t>
            </a:r>
            <a:r>
              <a:rPr lang="en-US" sz="2000" b="1" dirty="0"/>
              <a:t>is a Win32 API function that returns the name of the file system on a Windows computer.</a:t>
            </a:r>
          </a:p>
        </p:txBody>
      </p:sp>
    </p:spTree>
    <p:extLst>
      <p:ext uri="{BB962C8B-B14F-4D97-AF65-F5344CB8AC3E}">
        <p14:creationId xmlns:p14="http://schemas.microsoft.com/office/powerpoint/2010/main" val="30838640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2BFA4F-4D68-4F42-9F06-00923FBAA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67BAC6-7489-4E91-BACD-7C67534D7F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Scripting language with some object-oriented features</a:t>
            </a:r>
          </a:p>
          <a:p>
            <a:r>
              <a:rPr lang="en-US" dirty="0"/>
              <a:t>Emphasizes code readability and uses indentation to define blocks of code</a:t>
            </a:r>
          </a:p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Guido van Rossum conceived of Python in the late 1980s</a:t>
            </a:r>
          </a:p>
          <a:p>
            <a:pPr lvl="2"/>
            <a:r>
              <a:rPr lang="en-US" dirty="0"/>
              <a:t>Python’s principal author</a:t>
            </a:r>
          </a:p>
          <a:p>
            <a:pPr lvl="2"/>
            <a:r>
              <a:rPr lang="en-US" dirty="0"/>
              <a:t>Continuing central figure in decisions regarding the direction of Python’s development</a:t>
            </a:r>
          </a:p>
          <a:p>
            <a:r>
              <a:rPr lang="en-US" dirty="0"/>
              <a:t>Runs on almost any platform (including Windows), and *nix-based OSs usually have Python already installed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843983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540FE-C0C8-48C9-854C-6C81AED12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Basics of Python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DE0587-9A24-4BD2-80BF-6C0FF070C6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4460191" cy="3349336"/>
          </a:xfrm>
        </p:spPr>
        <p:txBody>
          <a:bodyPr/>
          <a:lstStyle/>
          <a:p>
            <a:r>
              <a:rPr lang="en-US" dirty="0"/>
              <a:t>Knowing how to get help quickly in any programming language is useful.</a:t>
            </a:r>
          </a:p>
          <a:p>
            <a:r>
              <a:rPr lang="en-US" dirty="0"/>
              <a:t>The </a:t>
            </a:r>
            <a:r>
              <a:rPr lang="en-IN" sz="1800" b="0" i="0" u="none" strike="noStrike" baseline="0" dirty="0">
                <a:latin typeface="CourierStd"/>
              </a:rPr>
              <a:t>python -h</a:t>
            </a:r>
            <a:r>
              <a:rPr lang="en-US" dirty="0"/>
              <a:t> command lists parameters used with the python command</a:t>
            </a:r>
            <a:endParaRPr lang="en-IN" dirty="0"/>
          </a:p>
        </p:txBody>
      </p:sp>
      <p:pic>
        <p:nvPicPr>
          <p:cNvPr id="8" name="Picture Placeholder 7" descr="The ping dot P L program is executed and at least one I P address is discovered as a target for enumeration.">
            <a:extLst>
              <a:ext uri="{FF2B5EF4-FFF2-40B4-BE49-F238E27FC236}">
                <a16:creationId xmlns:a16="http://schemas.microsoft.com/office/drawing/2014/main" id="{6E918D9D-2CDF-4798-9B35-01E4D49B2E4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1" t="904" r="-635" b="669"/>
          <a:stretch/>
        </p:blipFill>
        <p:spPr>
          <a:xfrm>
            <a:off x="6223228" y="1033115"/>
            <a:ext cx="4967286" cy="5158204"/>
          </a:xfrm>
        </p:spPr>
      </p:pic>
    </p:spTree>
    <p:extLst>
      <p:ext uri="{BB962C8B-B14F-4D97-AF65-F5344CB8AC3E}">
        <p14:creationId xmlns:p14="http://schemas.microsoft.com/office/powerpoint/2010/main" val="407553684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EE08C8A-E660-4095-848A-923E94773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BLT of Python (1 of 4)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AC4B452-9ED5-43ED-BDC7-4D8D8E199FD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dirty="0"/>
              <a:t>Syntax rules to keep in mind:</a:t>
            </a:r>
          </a:p>
          <a:p>
            <a:pPr lvl="1"/>
            <a:r>
              <a:rPr lang="en-US" dirty="0"/>
              <a:t>Spacing is important</a:t>
            </a:r>
          </a:p>
          <a:p>
            <a:pPr lvl="1"/>
            <a:r>
              <a:rPr lang="en-US" dirty="0"/>
              <a:t>When creating a function, insert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dirty="0"/>
              <a:t> keyword in front of the function’s name</a:t>
            </a:r>
          </a:p>
          <a:p>
            <a:pPr lvl="1"/>
            <a:r>
              <a:rPr lang="en-US" dirty="0"/>
              <a:t>Variables do not begin with any special symbol</a:t>
            </a:r>
          </a:p>
          <a:p>
            <a:pPr lvl="1"/>
            <a:r>
              <a:rPr lang="en-US" dirty="0"/>
              <a:t>There are no special characters at the end of lines of code</a:t>
            </a:r>
          </a:p>
          <a:p>
            <a:pPr lvl="1"/>
            <a:r>
              <a:rPr lang="en-US" dirty="0"/>
              <a:t>Comment lines begin with the # symbol</a:t>
            </a:r>
          </a:p>
          <a:p>
            <a:r>
              <a:rPr lang="en-US" dirty="0"/>
              <a:t>Branching</a:t>
            </a:r>
          </a:p>
          <a:p>
            <a:pPr lvl="1"/>
            <a:r>
              <a:rPr lang="en-US" dirty="0"/>
              <a:t>To go from one function to another in a Python program, you call the function by entering its name followed by parentheses</a:t>
            </a:r>
          </a:p>
        </p:txBody>
      </p:sp>
    </p:spTree>
    <p:extLst>
      <p:ext uri="{BB962C8B-B14F-4D97-AF65-F5344CB8AC3E}">
        <p14:creationId xmlns:p14="http://schemas.microsoft.com/office/powerpoint/2010/main" val="385319520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36AD3-1722-4BAA-8771-3D98DA2E3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BLT of Python (2 of 4)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8A0CB-F4BE-46D5-AD53-3A3DBF27E72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Autofit/>
          </a:bodyPr>
          <a:lstStyle/>
          <a:p>
            <a:pPr algn="l"/>
            <a:r>
              <a:rPr lang="en-US" dirty="0"/>
              <a:t>The </a:t>
            </a:r>
            <a:r>
              <a:rPr lang="en-IN" b="0" i="0" u="none" strike="noStrike" baseline="0" dirty="0">
                <a:latin typeface="CourierStd"/>
              </a:rPr>
              <a:t>name_best_guitarist()</a:t>
            </a:r>
            <a:r>
              <a:rPr lang="en-US" dirty="0"/>
              <a:t> line branches the program to the </a:t>
            </a:r>
            <a:r>
              <a:rPr lang="en-US" dirty="0">
                <a:latin typeface="CourierStd"/>
              </a:rPr>
              <a:t>name_best_guitarist() </a:t>
            </a:r>
            <a:r>
              <a:rPr lang="en-IN" dirty="0"/>
              <a:t>function in the following Python program:</a:t>
            </a:r>
          </a:p>
          <a:p>
            <a:pPr marL="800100" lvl="2" indent="0">
              <a:buNone/>
            </a:pPr>
            <a:endParaRPr lang="en-US" b="0" i="0" u="none" strike="noStrike" baseline="0" dirty="0">
              <a:latin typeface="CourierStd"/>
            </a:endParaRPr>
          </a:p>
          <a:p>
            <a:pPr marL="800100" lvl="2" indent="0">
              <a:buNone/>
            </a:pPr>
            <a:r>
              <a:rPr lang="en-US" b="0" i="0" u="none" strike="noStrike" baseline="0" dirty="0">
                <a:latin typeface="CourierStd"/>
              </a:rPr>
              <a:t># Python program illustrating the branching function</a:t>
            </a:r>
          </a:p>
          <a:p>
            <a:pPr marL="800100" lvl="2" indent="0">
              <a:buNone/>
            </a:pPr>
            <a:r>
              <a:rPr lang="en-IN" b="0" i="0" u="none" strike="noStrike" baseline="0" dirty="0">
                <a:latin typeface="CourierStd"/>
              </a:rPr>
              <a:t># Documentation is important</a:t>
            </a:r>
          </a:p>
          <a:p>
            <a:pPr marL="800100" lvl="2" indent="0">
              <a:buNone/>
            </a:pPr>
            <a:endParaRPr lang="en-IN" b="0" i="0" u="none" strike="noStrike" baseline="0" dirty="0">
              <a:latin typeface="CourierStd"/>
            </a:endParaRPr>
          </a:p>
          <a:p>
            <a:pPr marL="800100" lvl="2" indent="0">
              <a:buNone/>
            </a:pPr>
            <a:r>
              <a:rPr lang="en-IN" b="0" i="0" u="none" strike="noStrike" baseline="0" dirty="0">
                <a:latin typeface="CourierStd"/>
              </a:rPr>
              <a:t># Initialize variables</a:t>
            </a:r>
          </a:p>
          <a:p>
            <a:pPr marL="800100" lvl="2" indent="0">
              <a:buNone/>
            </a:pPr>
            <a:r>
              <a:rPr lang="en-IN" b="0" i="0" u="none" strike="noStrike" baseline="0" dirty="0">
                <a:latin typeface="CourierStd"/>
              </a:rPr>
              <a:t>first_name = "Jimi "</a:t>
            </a:r>
          </a:p>
          <a:p>
            <a:pPr marL="800100" lvl="2" indent="0">
              <a:buNone/>
            </a:pPr>
            <a:r>
              <a:rPr lang="en-IN" b="0" i="0" u="none" strike="noStrike" baseline="0" dirty="0">
                <a:latin typeface="CourierStd"/>
              </a:rPr>
              <a:t>last_name = "Hendrix"</a:t>
            </a:r>
            <a:endParaRPr lang="en-IN" sz="1800" b="0" i="0" u="none" strike="noStrike" baseline="0" dirty="0">
              <a:latin typeface="CourierStd"/>
            </a:endParaRPr>
          </a:p>
        </p:txBody>
      </p:sp>
    </p:spTree>
    <p:extLst>
      <p:ext uri="{BB962C8B-B14F-4D97-AF65-F5344CB8AC3E}">
        <p14:creationId xmlns:p14="http://schemas.microsoft.com/office/powerpoint/2010/main" val="34882991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36AD3-1722-4BAA-8771-3D98DA2E3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BLT of Python (3 of 4)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8A0CB-F4BE-46D5-AD53-3A3DBF27E72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Autofit/>
          </a:bodyPr>
          <a:lstStyle/>
          <a:p>
            <a:pPr marL="800100" lvl="2" indent="0">
              <a:buNone/>
            </a:pPr>
            <a:r>
              <a:rPr lang="en-US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(continued)</a:t>
            </a:r>
          </a:p>
          <a:p>
            <a:pPr marL="800100" lvl="2" indent="0">
              <a:buNone/>
            </a:pPr>
            <a:endParaRPr lang="en-US" b="0" i="0" u="none" strike="noStrike" baseline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2" indent="0">
              <a:buNone/>
            </a:pPr>
            <a:r>
              <a:rPr lang="en-US" b="0" i="0" u="none" strike="noStrike" baseline="0" dirty="0">
                <a:latin typeface="CourierStd"/>
              </a:rPr>
              <a:t># define the </a:t>
            </a:r>
            <a:r>
              <a:rPr lang="en-US" b="0" i="0" u="none" strike="noStrike" baseline="0" dirty="0" err="1">
                <a:latin typeface="CourierStd"/>
              </a:rPr>
              <a:t>name_best_guitarist</a:t>
            </a:r>
            <a:r>
              <a:rPr lang="en-US" b="0" i="0" u="none" strike="noStrike" baseline="0" dirty="0">
                <a:latin typeface="CourierStd"/>
              </a:rPr>
              <a:t> function</a:t>
            </a:r>
          </a:p>
          <a:p>
            <a:pPr marL="800100" lvl="2" indent="0">
              <a:buNone/>
            </a:pPr>
            <a:r>
              <a:rPr lang="en-US" b="0" i="0" u="none" strike="noStrike" baseline="0" dirty="0">
                <a:latin typeface="CourierStd"/>
              </a:rPr>
              <a:t># a function must be defined before it can be called</a:t>
            </a:r>
          </a:p>
          <a:p>
            <a:pPr marL="800100" lvl="2" indent="0">
              <a:buNone/>
            </a:pPr>
            <a:r>
              <a:rPr lang="en-IN" b="0" i="0" u="none" strike="noStrike" baseline="0" dirty="0">
                <a:latin typeface="CourierStd"/>
              </a:rPr>
              <a:t>def </a:t>
            </a:r>
            <a:r>
              <a:rPr lang="en-IN" b="0" i="0" u="none" strike="noStrike" baseline="0" dirty="0" err="1">
                <a:latin typeface="CourierStd"/>
              </a:rPr>
              <a:t>name_best_guitarist</a:t>
            </a:r>
            <a:r>
              <a:rPr lang="en-IN" b="0" i="0" u="none" strike="noStrike" baseline="0" dirty="0">
                <a:latin typeface="CourierStd"/>
              </a:rPr>
              <a:t>():</a:t>
            </a:r>
          </a:p>
          <a:p>
            <a:pPr marL="1257300" lvl="3" indent="0">
              <a:buNone/>
            </a:pPr>
            <a:r>
              <a:rPr lang="en-US" b="0" i="0" u="none" strike="noStrike" baseline="0" dirty="0">
                <a:latin typeface="CourierStd"/>
              </a:rPr>
              <a:t>print(</a:t>
            </a:r>
            <a:r>
              <a:rPr lang="en-US" b="0" i="0" u="none" strike="noStrike" baseline="0" dirty="0" err="1">
                <a:latin typeface="CourierStd"/>
              </a:rPr>
              <a:t>first_name</a:t>
            </a:r>
            <a:r>
              <a:rPr lang="en-US" b="0" i="0" u="none" strike="noStrike" baseline="0" dirty="0">
                <a:latin typeface="CourierStd"/>
              </a:rPr>
              <a:t> + </a:t>
            </a:r>
            <a:r>
              <a:rPr lang="en-US" b="0" i="0" u="none" strike="noStrike" baseline="0" dirty="0" err="1">
                <a:latin typeface="CourierStd"/>
              </a:rPr>
              <a:t>last_name</a:t>
            </a:r>
            <a:r>
              <a:rPr lang="en-US" b="0" i="0" u="none" strike="noStrike" baseline="0" dirty="0">
                <a:latin typeface="CourierStd"/>
              </a:rPr>
              <a:t> + " was the best!")</a:t>
            </a:r>
          </a:p>
          <a:p>
            <a:pPr marL="800100" lvl="2" indent="0">
              <a:buNone/>
            </a:pPr>
            <a:endParaRPr lang="en-IN" b="0" i="0" u="none" strike="noStrike" baseline="0" dirty="0">
              <a:latin typeface="CourierStd"/>
            </a:endParaRPr>
          </a:p>
          <a:p>
            <a:pPr marL="800100" lvl="2" indent="0">
              <a:buNone/>
            </a:pPr>
            <a:r>
              <a:rPr lang="en-IN" b="0" i="0" u="none" strike="noStrike" baseline="0" dirty="0" err="1">
                <a:latin typeface="CourierStd"/>
              </a:rPr>
              <a:t>name_best_guitarist</a:t>
            </a:r>
            <a:r>
              <a:rPr lang="en-IN" b="0" i="0" u="none" strike="noStrike" baseline="0" dirty="0">
                <a:latin typeface="CourierStd"/>
              </a:rPr>
              <a:t>()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324861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40D65-D959-4D11-85BA-B49F90FA7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BLT of Python (4 of 4)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B979B-A2D4-464E-9B7B-9304EBE012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IN" dirty="0"/>
              <a:t>Looping in Python</a:t>
            </a:r>
          </a:p>
          <a:p>
            <a:pPr lvl="1"/>
            <a:r>
              <a:rPr lang="en-US" dirty="0"/>
              <a:t>The Python </a:t>
            </a:r>
            <a:r>
              <a:rPr lang="en-US" b="0" i="0" u="none" strike="noStrike" baseline="0" dirty="0">
                <a:latin typeface="CourierStd"/>
              </a:rPr>
              <a:t>for</a:t>
            </a:r>
            <a:r>
              <a:rPr lang="en-US" sz="1800" b="0" i="0" u="none" strike="noStrike" baseline="0" dirty="0">
                <a:latin typeface="CourierStd"/>
              </a:rPr>
              <a:t> </a:t>
            </a:r>
            <a:r>
              <a:rPr lang="en-US" dirty="0"/>
              <a:t>loop repeats until it has gone through each item specified in a list of items</a:t>
            </a:r>
          </a:p>
          <a:p>
            <a:pPr marL="1257300" lvl="3" indent="0">
              <a:buNone/>
            </a:pPr>
            <a:r>
              <a:rPr lang="en-IN" sz="1800" b="0" i="0" u="none" strike="noStrike" baseline="0" dirty="0">
                <a:latin typeface="CourierStd"/>
              </a:rPr>
              <a:t>names = ["Bob", "Jamal", "Sasha"]</a:t>
            </a:r>
          </a:p>
          <a:p>
            <a:pPr marL="1257300" lvl="3" indent="0">
              <a:buNone/>
            </a:pPr>
            <a:r>
              <a:rPr lang="en-IN" sz="1800" b="0" i="0" u="none" strike="noStrike" baseline="0" dirty="0">
                <a:latin typeface="CourierStd"/>
              </a:rPr>
              <a:t>for x in names:</a:t>
            </a:r>
          </a:p>
          <a:p>
            <a:pPr marL="1257300" lvl="3" indent="0">
              <a:buNone/>
            </a:pPr>
            <a:r>
              <a:rPr lang="en-IN" sz="1800" b="0" i="0" u="none" strike="noStrike" baseline="0" dirty="0">
                <a:latin typeface="CourierStd"/>
              </a:rPr>
              <a:t>	print(x)</a:t>
            </a:r>
          </a:p>
          <a:p>
            <a:pPr algn="l"/>
            <a:r>
              <a:rPr lang="en-US" dirty="0"/>
              <a:t>The </a:t>
            </a:r>
            <a:r>
              <a:rPr lang="en-US" dirty="0">
                <a:latin typeface="CourierStd"/>
              </a:rPr>
              <a:t>while </a:t>
            </a:r>
            <a:r>
              <a:rPr lang="en-US" dirty="0"/>
              <a:t>loop repeats a set of code lines as long as a test condition remains true</a:t>
            </a:r>
          </a:p>
          <a:p>
            <a:pPr lvl="1"/>
            <a:r>
              <a:rPr lang="en-US" dirty="0"/>
              <a:t>Do not need </a:t>
            </a:r>
            <a:r>
              <a:rPr lang="en-US" dirty="0">
                <a:latin typeface="CourierStd"/>
              </a:rPr>
              <a:t>brackets</a:t>
            </a:r>
            <a:r>
              <a:rPr lang="en-US" dirty="0"/>
              <a:t> in a </a:t>
            </a:r>
            <a:r>
              <a:rPr lang="en-US" dirty="0">
                <a:latin typeface="CourierStd"/>
              </a:rPr>
              <a:t>while </a:t>
            </a:r>
            <a:r>
              <a:rPr lang="en-US" dirty="0"/>
              <a:t>loop</a:t>
            </a:r>
          </a:p>
          <a:p>
            <a:pPr marL="1257300" lvl="3" indent="0">
              <a:buNone/>
            </a:pPr>
            <a:r>
              <a:rPr lang="en-IN" sz="1800" b="0" i="0" u="none" strike="noStrike" baseline="0" dirty="0">
                <a:latin typeface="CourierStd"/>
              </a:rPr>
              <a:t>i = 1</a:t>
            </a:r>
          </a:p>
          <a:p>
            <a:pPr marL="1257300" lvl="3" indent="0">
              <a:buNone/>
            </a:pPr>
            <a:r>
              <a:rPr lang="en-IN" sz="1800" b="0" i="0" u="none" strike="noStrike" baseline="0" dirty="0">
                <a:latin typeface="CourierStd"/>
              </a:rPr>
              <a:t>while i &lt; 6:</a:t>
            </a:r>
          </a:p>
          <a:p>
            <a:pPr marL="1714500" lvl="4" indent="0">
              <a:buNone/>
            </a:pPr>
            <a:r>
              <a:rPr lang="en-IN" sz="1800" b="0" i="0" u="none" strike="noStrike" baseline="0" dirty="0">
                <a:latin typeface="CourierStd"/>
              </a:rPr>
              <a:t>print(i)</a:t>
            </a:r>
          </a:p>
          <a:p>
            <a:pPr marL="1714500" lvl="4" indent="0">
              <a:buNone/>
            </a:pPr>
            <a:r>
              <a:rPr lang="en-IN" sz="1800" b="0" i="0" u="none" strike="noStrike" baseline="0" dirty="0">
                <a:latin typeface="CourierStd"/>
              </a:rPr>
              <a:t>i += 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53381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76B95-CD4C-4356-9045-37406E509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Operators (1 of 2)</a:t>
            </a:r>
            <a:endParaRPr lang="en-IN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01C004C-DC04-421F-B8EA-93587F488F82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587134813"/>
              </p:ext>
            </p:extLst>
          </p:nvPr>
        </p:nvGraphicFramePr>
        <p:xfrm>
          <a:off x="838200" y="1083508"/>
          <a:ext cx="9292771" cy="4430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5057">
                  <a:extLst>
                    <a:ext uri="{9D8B030D-6E8A-4147-A177-3AD203B41FA5}">
                      <a16:colId xmlns:a16="http://schemas.microsoft.com/office/drawing/2014/main" val="2071662065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313492258"/>
                    </a:ext>
                  </a:extLst>
                </a:gridCol>
                <a:gridCol w="5094514">
                  <a:extLst>
                    <a:ext uri="{9D8B030D-6E8A-4147-A177-3AD203B41FA5}">
                      <a16:colId xmlns:a16="http://schemas.microsoft.com/office/drawing/2014/main" val="2831017427"/>
                    </a:ext>
                  </a:extLst>
                </a:gridCol>
              </a:tblGrid>
              <a:tr h="360810">
                <a:tc>
                  <a:txBody>
                    <a:bodyPr/>
                    <a:lstStyle/>
                    <a:p>
                      <a:r>
                        <a:rPr lang="en-IN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4077089"/>
                  </a:ext>
                </a:extLst>
              </a:tr>
              <a:tr h="360810">
                <a:tc>
                  <a:txBody>
                    <a:bodyPr/>
                    <a:lstStyle/>
                    <a:p>
                      <a:r>
                        <a:rPr lang="en-IN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Addition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total = sal + commission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454079"/>
                  </a:ext>
                </a:extLst>
              </a:tr>
              <a:tr h="36081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–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Subtraction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profit = grossSales – costOfGoods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45563"/>
                  </a:ext>
                </a:extLst>
              </a:tr>
              <a:tr h="36081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Multiplication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total = cost * quantity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809504"/>
                  </a:ext>
                </a:extLst>
              </a:tr>
              <a:tr h="370823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Division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GPA = totalPoints / numberOfClasses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2242859"/>
                  </a:ext>
                </a:extLst>
              </a:tr>
              <a:tr h="36081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Modulus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x = a % 2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158251"/>
                  </a:ext>
                </a:extLst>
              </a:tr>
              <a:tr h="36081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**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Exponent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area = 3.14 * (r**2)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2900576"/>
                  </a:ext>
                </a:extLst>
              </a:tr>
              <a:tr h="360810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Assignments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Function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Example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0236212"/>
                  </a:ext>
                </a:extLst>
              </a:tr>
              <a:tr h="36081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lastName = "Rivera"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510638"/>
                  </a:ext>
                </a:extLst>
              </a:tr>
              <a:tr h="36081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+=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Add, then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a+ = 10 #shorthand for a=a+10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263770"/>
                  </a:ext>
                </a:extLst>
              </a:tr>
              <a:tr h="401967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Subtract, then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a–=10 #shorthand for a=a–10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273036"/>
                  </a:ext>
                </a:extLst>
              </a:tr>
              <a:tr h="36081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*=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Multiply, then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urierStd"/>
                        </a:rPr>
                        <a:t>a* = 10 #shorthand for a=a* 10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02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472116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76B95-CD4C-4356-9045-37406E509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Operators (2 of 2)</a:t>
            </a:r>
            <a:endParaRPr lang="en-IN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01C004C-DC04-421F-B8EA-93587F488F82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4201184858"/>
              </p:ext>
            </p:extLst>
          </p:nvPr>
        </p:nvGraphicFramePr>
        <p:xfrm>
          <a:off x="671965" y="1037230"/>
          <a:ext cx="9429978" cy="51503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4971">
                  <a:extLst>
                    <a:ext uri="{9D8B030D-6E8A-4147-A177-3AD203B41FA5}">
                      <a16:colId xmlns:a16="http://schemas.microsoft.com/office/drawing/2014/main" val="2071662065"/>
                    </a:ext>
                  </a:extLst>
                </a:gridCol>
                <a:gridCol w="2815772">
                  <a:extLst>
                    <a:ext uri="{9D8B030D-6E8A-4147-A177-3AD203B41FA5}">
                      <a16:colId xmlns:a16="http://schemas.microsoft.com/office/drawing/2014/main" val="2313492258"/>
                    </a:ext>
                  </a:extLst>
                </a:gridCol>
                <a:gridCol w="5119235">
                  <a:extLst>
                    <a:ext uri="{9D8B030D-6E8A-4147-A177-3AD203B41FA5}">
                      <a16:colId xmlns:a16="http://schemas.microsoft.com/office/drawing/2014/main" val="2831017427"/>
                    </a:ext>
                  </a:extLst>
                </a:gridCol>
              </a:tblGrid>
              <a:tr h="354982">
                <a:tc>
                  <a:txBody>
                    <a:bodyPr/>
                    <a:lstStyle/>
                    <a:p>
                      <a:r>
                        <a:rPr lang="en-IN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4077089"/>
                  </a:ext>
                </a:extLst>
              </a:tr>
              <a:tr h="354982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Divide, then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a/ = 10 #shorthand for a=a/10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454079"/>
                  </a:ext>
                </a:extLst>
              </a:tr>
              <a:tr h="354982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%=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Modulus, then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a%=10 #shorthand for a=a%10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45563"/>
                  </a:ext>
                </a:extLst>
              </a:tr>
              <a:tr h="354982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**=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Exponent and assignment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a**=2 #shorthand for a=a**2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809504"/>
                  </a:ext>
                </a:extLst>
              </a:tr>
              <a:tr h="34453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++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GPA = totalPoints / numberOfClasses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2242859"/>
                  </a:ext>
                </a:extLst>
              </a:tr>
              <a:tr h="354982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Modulus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a++ #increment a by 1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158251"/>
                  </a:ext>
                </a:extLst>
              </a:tr>
              <a:tr h="354982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—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a–– #decrement a by 1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2900576"/>
                  </a:ext>
                </a:extLst>
              </a:tr>
              <a:tr h="354982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Comparisons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Function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Example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0236212"/>
                  </a:ext>
                </a:extLst>
              </a:tr>
              <a:tr h="354982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==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Equal to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a== 1 #compare value of a with 1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510638"/>
                  </a:ext>
                </a:extLst>
              </a:tr>
              <a:tr h="354982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!=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Not equal to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a!=1 #a is not equal to 1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263770"/>
                  </a:ext>
                </a:extLst>
              </a:tr>
              <a:tr h="395475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Greater than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a&gt;10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273036"/>
                  </a:ext>
                </a:extLst>
              </a:tr>
              <a:tr h="354982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Less than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a&lt;10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0249"/>
                  </a:ext>
                </a:extLst>
              </a:tr>
              <a:tr h="354982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&gt;=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Greater than or equal to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a&gt;=10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5110191"/>
                  </a:ext>
                </a:extLst>
              </a:tr>
              <a:tr h="354982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&lt;=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Less than or equal to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CourierStd"/>
                          <a:ea typeface="+mn-ea"/>
                          <a:cs typeface="+mn-cs"/>
                        </a:rPr>
                        <a:t>a&lt;=10</a:t>
                      </a:r>
                      <a:endParaRPr lang="en-IN" dirty="0">
                        <a:latin typeface="CourierStd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4399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87304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85817-CB19-4D96-8512-819D810E8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Statements and Logical Operators (1 of 3)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049DD-CCF1-4B46-B60C-466EE0FB35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“If statement” combines logical operators with variables and numbers to create conditional checks</a:t>
            </a:r>
          </a:p>
          <a:p>
            <a:pPr lvl="1"/>
            <a:r>
              <a:rPr lang="en-US" dirty="0"/>
              <a:t>You can combine an "if statement" with the keywords </a:t>
            </a:r>
            <a:r>
              <a:rPr lang="en-US" b="0" i="0" u="none" strike="noStrike" baseline="0" dirty="0">
                <a:latin typeface="CourierStd"/>
              </a:rPr>
              <a:t>else</a:t>
            </a:r>
            <a:r>
              <a:rPr lang="en-US" sz="1800" b="0" i="0" u="none" strike="noStrike" baseline="0" dirty="0">
                <a:latin typeface="CourierStd"/>
              </a:rPr>
              <a:t> </a:t>
            </a:r>
            <a:r>
              <a:rPr lang="en-US" dirty="0"/>
              <a:t>and </a:t>
            </a:r>
            <a:r>
              <a:rPr lang="en-US" b="0" i="0" u="none" strike="noStrike" baseline="0" dirty="0">
                <a:latin typeface="CourierStd"/>
              </a:rPr>
              <a:t>elseif</a:t>
            </a:r>
          </a:p>
          <a:p>
            <a:r>
              <a:rPr lang="en-US" dirty="0"/>
              <a:t>if—Checks whether a condition is true</a:t>
            </a:r>
          </a:p>
          <a:p>
            <a:pPr marL="0" indent="0" algn="l">
              <a:buNone/>
            </a:pPr>
            <a:r>
              <a:rPr lang="en-US" dirty="0"/>
              <a:t>	</a:t>
            </a:r>
            <a:r>
              <a:rPr lang="en-IN" sz="1800" b="0" i="0" u="none" strike="noStrike" baseline="0" dirty="0">
                <a:latin typeface="CourierStd"/>
              </a:rPr>
              <a:t>if (age &lt; 12)</a:t>
            </a:r>
          </a:p>
          <a:p>
            <a:pPr marL="1257300" lvl="3" indent="0">
              <a:buNone/>
            </a:pPr>
            <a:r>
              <a:rPr lang="en-US" sz="1800" b="0" i="0" u="none" strike="noStrike" baseline="0" dirty="0">
                <a:latin typeface="CourierStd"/>
              </a:rPr>
              <a:t>print("You must be a know-it-all!")</a:t>
            </a:r>
          </a:p>
          <a:p>
            <a:pPr marL="342900" lvl="3" indent="-342900">
              <a:spcBef>
                <a:spcPts val="1000"/>
              </a:spcBef>
              <a:buClr>
                <a:srgbClr val="004A78"/>
              </a:buClr>
              <a:buSzPct val="100000"/>
              <a:buFont typeface="Arial" charset="0"/>
              <a:buChar char="•"/>
            </a:pPr>
            <a:r>
              <a:rPr lang="en-US" dirty="0"/>
              <a:t>else—Used when there’s only one option to carry out if the condition is not true</a:t>
            </a:r>
          </a:p>
          <a:p>
            <a:pPr marL="342900" lvl="1" indent="0">
              <a:buNone/>
            </a:pPr>
            <a:r>
              <a:rPr lang="en-IN" sz="1800" b="0" i="0" u="none" strike="noStrike" baseline="0" dirty="0">
                <a:latin typeface="CourierStd"/>
              </a:rPr>
              <a:t>if (age &gt; 12)</a:t>
            </a:r>
          </a:p>
          <a:p>
            <a:pPr marL="800100" lvl="2" indent="0">
              <a:buNone/>
            </a:pPr>
            <a:r>
              <a:rPr lang="en-US" sz="1800" b="0" i="0" u="none" strike="noStrike" baseline="0" dirty="0">
                <a:latin typeface="CourierStd"/>
              </a:rPr>
              <a:t>print("You must be a know-it-all!")</a:t>
            </a:r>
          </a:p>
          <a:p>
            <a:pPr marL="342900" lvl="1" indent="0">
              <a:buNone/>
            </a:pPr>
            <a:r>
              <a:rPr lang="en-IN" sz="1800" b="0" i="0" u="none" strike="noStrike" baseline="0" dirty="0">
                <a:latin typeface="CourierStd"/>
              </a:rPr>
              <a:t>else</a:t>
            </a:r>
          </a:p>
          <a:p>
            <a:pPr marL="800100" lvl="2" indent="0">
              <a:buNone/>
            </a:pPr>
            <a:r>
              <a:rPr lang="en-US" sz="1800" b="0" i="0" u="none" strike="noStrike" baseline="0" dirty="0">
                <a:latin typeface="CourierStd"/>
              </a:rPr>
              <a:t>print("Sorry, but I don’t know why the sky is blue.")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64674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altLang="en-US" dirty="0"/>
              <a:t>Branching, Looping, and Testing (BLT) (3 of 4)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711543" cy="43942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b="1" dirty="0"/>
              <a:t>Algorithm</a:t>
            </a:r>
          </a:p>
          <a:p>
            <a:pPr lvl="1">
              <a:defRPr/>
            </a:pPr>
            <a:r>
              <a:rPr lang="en-US" dirty="0"/>
              <a:t>Defines the steps for performing a task</a:t>
            </a:r>
          </a:p>
          <a:p>
            <a:pPr lvl="2">
              <a:defRPr/>
            </a:pPr>
            <a:r>
              <a:rPr lang="en-US" dirty="0"/>
              <a:t>Keep it as simple as possible</a:t>
            </a:r>
          </a:p>
          <a:p>
            <a:pPr lvl="2">
              <a:defRPr/>
            </a:pPr>
            <a:r>
              <a:rPr lang="en-US" dirty="0"/>
              <a:t>Skipping a step can cause problems</a:t>
            </a:r>
          </a:p>
          <a:p>
            <a:pPr>
              <a:defRPr/>
            </a:pPr>
            <a:r>
              <a:rPr lang="en-US" b="1" dirty="0"/>
              <a:t>Bug</a:t>
            </a:r>
          </a:p>
          <a:p>
            <a:pPr lvl="1">
              <a:defRPr/>
            </a:pPr>
            <a:r>
              <a:rPr lang="en-US" dirty="0"/>
              <a:t>An error that causes unpredictable results</a:t>
            </a:r>
          </a:p>
          <a:p>
            <a:pPr>
              <a:defRPr/>
            </a:pPr>
            <a:r>
              <a:rPr lang="en-US" b="1" dirty="0"/>
              <a:t>Pseudocode</a:t>
            </a:r>
          </a:p>
          <a:p>
            <a:pPr lvl="1">
              <a:defRPr/>
            </a:pPr>
            <a:r>
              <a:rPr lang="en-US" dirty="0"/>
              <a:t>English-like language </a:t>
            </a:r>
          </a:p>
          <a:p>
            <a:pPr lvl="1">
              <a:defRPr/>
            </a:pPr>
            <a:r>
              <a:rPr lang="en-US" dirty="0"/>
              <a:t>Used to create the structure of your program</a:t>
            </a:r>
          </a:p>
        </p:txBody>
      </p:sp>
    </p:spTree>
    <p:extLst>
      <p:ext uri="{BB962C8B-B14F-4D97-AF65-F5344CB8AC3E}">
        <p14:creationId xmlns:p14="http://schemas.microsoft.com/office/powerpoint/2010/main" val="369244489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85817-CB19-4D96-8512-819D810E8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Statements and Logical Operators (2 of 3)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049DD-CCF1-4B46-B60C-466EE0FB35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0228" y="1565729"/>
            <a:ext cx="10711543" cy="4394200"/>
          </a:xfrm>
        </p:spPr>
        <p:txBody>
          <a:bodyPr>
            <a:noAutofit/>
          </a:bodyPr>
          <a:lstStyle/>
          <a:p>
            <a:r>
              <a:rPr lang="en-US" dirty="0"/>
              <a:t>elif—Used when there are several conditionals to test</a:t>
            </a:r>
          </a:p>
          <a:p>
            <a:pPr marL="800100" lvl="2" indent="0">
              <a:buNone/>
            </a:pPr>
            <a:r>
              <a:rPr lang="en-US" sz="1800" b="0" i="0" u="none" strike="noStrike" baseline="0" dirty="0">
                <a:latin typeface="CourierStd"/>
              </a:rPr>
              <a:t>if ( (age &gt; 12) &amp;&amp; (age &lt; 20) )</a:t>
            </a:r>
          </a:p>
          <a:p>
            <a:pPr marL="1257300" lvl="3" indent="0">
              <a:buNone/>
            </a:pPr>
            <a:r>
              <a:rPr lang="en-US" sz="1800" b="0" i="0" u="none" strike="noStrike" baseline="0" dirty="0">
                <a:latin typeface="CourierStd"/>
              </a:rPr>
              <a:t>print("You must be a know-it-all!")</a:t>
            </a:r>
          </a:p>
          <a:p>
            <a:pPr marL="800100" lvl="2" indent="0">
              <a:buNone/>
            </a:pPr>
            <a:r>
              <a:rPr lang="en-IN" sz="1800" b="0" i="0" u="none" strike="noStrike" baseline="0" dirty="0">
                <a:latin typeface="CourierStd"/>
              </a:rPr>
              <a:t>elif (age &gt; 39)</a:t>
            </a:r>
          </a:p>
          <a:p>
            <a:pPr marL="1257300" lvl="3" indent="0">
              <a:buNone/>
            </a:pPr>
            <a:r>
              <a:rPr lang="en-US" sz="1800" b="0" i="0" u="none" strike="noStrike" baseline="0" dirty="0">
                <a:latin typeface="CourierStd"/>
              </a:rPr>
              <a:t>print("You must lie about your age!")</a:t>
            </a:r>
          </a:p>
          <a:p>
            <a:pPr marL="1257300" lvl="3" indent="0">
              <a:buNone/>
            </a:pPr>
            <a:r>
              <a:rPr lang="en-IN" sz="1800" b="0" i="0" u="none" strike="noStrike" baseline="0" dirty="0">
                <a:latin typeface="CourierStd"/>
              </a:rPr>
              <a:t>else:</a:t>
            </a:r>
          </a:p>
          <a:p>
            <a:pPr marL="1714500" lvl="4" indent="0">
              <a:buNone/>
            </a:pPr>
            <a:r>
              <a:rPr lang="en-IN" sz="1800" b="0" i="0" u="none" strike="noStrike" baseline="0" dirty="0">
                <a:latin typeface="CourierStd"/>
              </a:rPr>
              <a:t>print("To be young...")</a:t>
            </a:r>
          </a:p>
        </p:txBody>
      </p:sp>
    </p:spTree>
    <p:extLst>
      <p:ext uri="{BB962C8B-B14F-4D97-AF65-F5344CB8AC3E}">
        <p14:creationId xmlns:p14="http://schemas.microsoft.com/office/powerpoint/2010/main" val="309283160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85817-CB19-4D96-8512-819D810E8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Statements and Logical Operators (3 of 3)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049DD-CCF1-4B46-B60C-466EE0FB35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Autofit/>
          </a:bodyPr>
          <a:lstStyle/>
          <a:p>
            <a:pPr marL="342900" lvl="4" indent="-342900">
              <a:spcBef>
                <a:spcPts val="1000"/>
              </a:spcBef>
              <a:buClr>
                <a:srgbClr val="004A78"/>
              </a:buClr>
              <a:buFont typeface="Arial" charset="0"/>
              <a:buChar char="•"/>
            </a:pPr>
            <a:r>
              <a:rPr lang="en-IN" dirty="0"/>
              <a:t>Nested ifs: When you can include </a:t>
            </a:r>
            <a:r>
              <a:rPr lang="en-US" dirty="0"/>
              <a:t>if statements inside other if statements</a:t>
            </a:r>
          </a:p>
          <a:p>
            <a:pPr marL="800100" lvl="2" indent="0">
              <a:buNone/>
            </a:pPr>
            <a:r>
              <a:rPr lang="en-IN" sz="1800" b="0" i="0" u="none" strike="noStrike" baseline="0" dirty="0">
                <a:latin typeface="CourierStd"/>
              </a:rPr>
              <a:t>y = 69</a:t>
            </a:r>
          </a:p>
          <a:p>
            <a:pPr marL="800100" lvl="2" indent="0">
              <a:buNone/>
            </a:pPr>
            <a:r>
              <a:rPr lang="en-IN" sz="1800" b="0" i="0" u="none" strike="noStrike" baseline="0" dirty="0">
                <a:latin typeface="CourierStd"/>
              </a:rPr>
              <a:t>if y &gt; 10:</a:t>
            </a:r>
          </a:p>
          <a:p>
            <a:pPr marL="1257300" lvl="3" indent="0">
              <a:buNone/>
            </a:pPr>
            <a:r>
              <a:rPr lang="en-IN" sz="1800" b="0" i="0" u="none" strike="noStrike" baseline="0" dirty="0">
                <a:latin typeface="CourierStd"/>
              </a:rPr>
              <a:t>print("Greater than ten")</a:t>
            </a:r>
          </a:p>
          <a:p>
            <a:pPr marL="1257300" lvl="3" indent="0">
              <a:buNone/>
            </a:pPr>
            <a:r>
              <a:rPr lang="en-IN" sz="1800" b="0" i="0" u="none" strike="noStrike" baseline="0" dirty="0">
                <a:latin typeface="CourierStd"/>
              </a:rPr>
              <a:t>if y &gt; 20:</a:t>
            </a:r>
          </a:p>
          <a:p>
            <a:pPr marL="1714500" lvl="4" indent="0">
              <a:buNone/>
            </a:pPr>
            <a:r>
              <a:rPr lang="en-US" sz="1800" b="0" i="0" u="none" strike="noStrike" baseline="0" dirty="0">
                <a:latin typeface="CourierStd"/>
              </a:rPr>
              <a:t>print("Also greater than 20!")</a:t>
            </a:r>
          </a:p>
          <a:p>
            <a:pPr marL="1257300" lvl="3" indent="0">
              <a:buNone/>
            </a:pPr>
            <a:r>
              <a:rPr lang="en-IN" sz="1800" b="0" i="0" u="none" strike="noStrike" baseline="0" dirty="0">
                <a:latin typeface="CourierStd"/>
              </a:rPr>
              <a:t>else:</a:t>
            </a:r>
          </a:p>
          <a:p>
            <a:pPr marL="1714500" lvl="4" indent="0">
              <a:buNone/>
            </a:pPr>
            <a:r>
              <a:rPr lang="en-US" sz="1800" b="0" i="0" u="none" strike="noStrike" baseline="0" dirty="0">
                <a:latin typeface="CourierStd"/>
              </a:rPr>
              <a:t>print("But not greater than 20")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6820271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E51DD-3B77-40D6-962D-EFC481880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Python Shell (R E P 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2F1EE-4492-4C00-AE20-9DBA47816AE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An interactive shell where you can enter Python commands and have them immediately executed</a:t>
            </a:r>
          </a:p>
          <a:p>
            <a:r>
              <a:rPr lang="en-US" dirty="0"/>
              <a:t>Known as the R E P L</a:t>
            </a:r>
          </a:p>
          <a:p>
            <a:pPr lvl="1"/>
            <a:r>
              <a:rPr lang="en-US" dirty="0"/>
              <a:t>Stands for Read, Evaluate, Print, Loop</a:t>
            </a:r>
          </a:p>
          <a:p>
            <a:r>
              <a:rPr lang="en-US" dirty="0"/>
              <a:t>Reads a command, evaluates the command, prints the results, and loops back to read more commands</a:t>
            </a:r>
          </a:p>
          <a:p>
            <a:pPr algn="l"/>
            <a:r>
              <a:rPr lang="en-US" dirty="0"/>
              <a:t>You can enter the shell by typing </a:t>
            </a:r>
            <a:r>
              <a:rPr lang="en-US" b="0" i="0" u="none" strike="noStrike" baseline="0" dirty="0">
                <a:latin typeface="CourierStd"/>
              </a:rPr>
              <a:t>python</a:t>
            </a:r>
            <a:r>
              <a:rPr lang="en-US" sz="1800" b="0" i="0" u="none" strike="noStrike" baseline="0" dirty="0">
                <a:latin typeface="CourierStd"/>
              </a:rPr>
              <a:t> </a:t>
            </a:r>
            <a:r>
              <a:rPr lang="en-US" dirty="0"/>
              <a:t>and pressing Enter in a terminal or command window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11743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F11E9-F624-42FF-ADE5-BA06BFEF7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Object-Oriented Programming in Python</a:t>
            </a:r>
          </a:p>
        </p:txBody>
      </p:sp>
      <p:pic>
        <p:nvPicPr>
          <p:cNvPr id="7" name="Picture Placeholder 6" descr="Notepad plus plus editor showing the code for the ping dot P Y Python script ">
            <a:extLst>
              <a:ext uri="{FF2B5EF4-FFF2-40B4-BE49-F238E27FC236}">
                <a16:creationId xmlns:a16="http://schemas.microsoft.com/office/drawing/2014/main" id="{AE79EC35-7FD4-4ABB-8EA7-D0796A388DA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185" t="-74" r="-1185" b="-180"/>
          <a:stretch/>
        </p:blipFill>
        <p:spPr>
          <a:xfrm>
            <a:off x="2405744" y="2163241"/>
            <a:ext cx="6709228" cy="402583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16806B-CDAF-4976-A466-8A11AA3ADB1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824310" cy="524941"/>
          </a:xfrm>
        </p:spPr>
        <p:txBody>
          <a:bodyPr/>
          <a:lstStyle/>
          <a:p>
            <a:r>
              <a:rPr lang="en-US" dirty="0"/>
              <a:t>Python supports traditional OOP concepts such as classes, objects, and inheritance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034319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649D-E86E-4905-AC35-751F58A8B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 Overview of Ruby (1 of 3) 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04FB9-C412-42AF-842A-BE2A34A5BD9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en-US" dirty="0"/>
              <a:t>Ruby</a:t>
            </a:r>
          </a:p>
          <a:p>
            <a:pPr lvl="1"/>
            <a:r>
              <a:rPr lang="en-US" altLang="en-US" dirty="0"/>
              <a:t>An object-oriented language used by many security testers</a:t>
            </a:r>
          </a:p>
          <a:p>
            <a:pPr lvl="1"/>
            <a:r>
              <a:rPr lang="en-US" altLang="en-US" dirty="0"/>
              <a:t>Similar to Perl</a:t>
            </a:r>
          </a:p>
          <a:p>
            <a:r>
              <a:rPr lang="en-US" altLang="en-US" dirty="0"/>
              <a:t>Metasploit</a:t>
            </a:r>
          </a:p>
          <a:p>
            <a:pPr lvl="1"/>
            <a:r>
              <a:rPr lang="en-US" altLang="en-US" dirty="0"/>
              <a:t>A Ruby-based program used by security testers</a:t>
            </a:r>
          </a:p>
          <a:p>
            <a:pPr lvl="2"/>
            <a:r>
              <a:rPr lang="en-US" altLang="en-US" dirty="0"/>
              <a:t>To check for vulnerabilities on computer systems</a:t>
            </a:r>
          </a:p>
          <a:p>
            <a:pPr lvl="1"/>
            <a:r>
              <a:rPr lang="en-US" altLang="en-US" dirty="0"/>
              <a:t>Security testers should understand the basics of Ruby</a:t>
            </a:r>
          </a:p>
          <a:p>
            <a:pPr lvl="2"/>
            <a:r>
              <a:rPr lang="en-US" altLang="en-US" dirty="0"/>
              <a:t>Be able to modify Ruby code</a:t>
            </a:r>
          </a:p>
        </p:txBody>
      </p:sp>
    </p:spTree>
    <p:extLst>
      <p:ext uri="{BB962C8B-B14F-4D97-AF65-F5344CB8AC3E}">
        <p14:creationId xmlns:p14="http://schemas.microsoft.com/office/powerpoint/2010/main" val="319365250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024D9-6447-449D-934E-43EEA8C50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 Overview of Ruby (2 of 3) </a:t>
            </a:r>
            <a:endParaRPr lang="en-IN" dirty="0"/>
          </a:p>
        </p:txBody>
      </p:sp>
      <p:pic>
        <p:nvPicPr>
          <p:cNvPr id="8" name="Picture Placeholder 7" descr="The program G edit is running on a Kali Linux computer. G edit shows a source file written in Ruby from the Metasploit framework.">
            <a:extLst>
              <a:ext uri="{FF2B5EF4-FFF2-40B4-BE49-F238E27FC236}">
                <a16:creationId xmlns:a16="http://schemas.microsoft.com/office/drawing/2014/main" id="{FF22C95E-E6BA-4721-AF5A-CB3D01F11FB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193" b="376"/>
          <a:stretch/>
        </p:blipFill>
        <p:spPr>
          <a:xfrm>
            <a:off x="400035" y="1004844"/>
            <a:ext cx="6934347" cy="5252234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FC706D-4097-479C-99B6-5C109F69D4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16200000">
            <a:off x="5552901" y="4167989"/>
            <a:ext cx="3707552" cy="262425"/>
          </a:xfrm>
        </p:spPr>
        <p:txBody>
          <a:bodyPr/>
          <a:lstStyle/>
          <a:p>
            <a:r>
              <a:rPr lang="en-IN" dirty="0"/>
              <a:t>Source: Kali Linux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2DEC4-5032-4133-86AF-47AD185C52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40228" y="5246314"/>
            <a:ext cx="4312993" cy="672105"/>
          </a:xfrm>
        </p:spPr>
        <p:txBody>
          <a:bodyPr/>
          <a:lstStyle/>
          <a:p>
            <a:r>
              <a:rPr lang="en-US" b="1" dirty="0"/>
              <a:t>Figure 7-23 </a:t>
            </a:r>
            <a:r>
              <a:rPr lang="en-US" dirty="0"/>
              <a:t>Modifying reverse shell payload code in Ruby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653682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024D9-6447-449D-934E-43EEA8C50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 Overview of Ruby (3 of 3) </a:t>
            </a:r>
            <a:endParaRPr lang="en-IN" dirty="0"/>
          </a:p>
        </p:txBody>
      </p:sp>
      <p:pic>
        <p:nvPicPr>
          <p:cNvPr id="7" name="Picture Placeholder 6" descr="The program G edit is running on a Kali Linux computer. G edit shows a source file written in Ruby from the Metasploit framework.">
            <a:extLst>
              <a:ext uri="{FF2B5EF4-FFF2-40B4-BE49-F238E27FC236}">
                <a16:creationId xmlns:a16="http://schemas.microsoft.com/office/drawing/2014/main" id="{0EECA157-5B9A-4229-947B-819965D169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159" b="931"/>
          <a:stretch/>
        </p:blipFill>
        <p:spPr>
          <a:xfrm>
            <a:off x="587976" y="1002020"/>
            <a:ext cx="6741738" cy="5076132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FC706D-4097-479C-99B6-5C109F69D4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16200000">
            <a:off x="5567469" y="4093163"/>
            <a:ext cx="3707552" cy="262425"/>
          </a:xfrm>
        </p:spPr>
        <p:txBody>
          <a:bodyPr/>
          <a:lstStyle/>
          <a:p>
            <a:r>
              <a:rPr lang="en-IN" dirty="0"/>
              <a:t>Source: Kali Linux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2DEC4-5032-4133-86AF-47AD185C52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812800" y="5101171"/>
            <a:ext cx="4248571" cy="672105"/>
          </a:xfrm>
        </p:spPr>
        <p:txBody>
          <a:bodyPr/>
          <a:lstStyle/>
          <a:p>
            <a:r>
              <a:rPr lang="en-US" b="1" dirty="0"/>
              <a:t>Figure 7-25 </a:t>
            </a:r>
            <a:r>
              <a:rPr lang="en-US" dirty="0"/>
              <a:t>Examining the code of a Metasploit module written in Ruby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622702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0BAB436-B082-4125-876F-ABD05F406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Self-Assessment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81E411-A68C-4325-AE98-6BEAEE2EEAA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Describe the four types of programming languages and their features.</a:t>
            </a:r>
            <a:endParaRPr lang="en-IN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93835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F44C8-BDED-4945-8634-1AB371F2C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Summary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E31A1-7FE4-4677-B247-B5B1AB3A16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Now that the lesson has ended, you should be able to:</a:t>
            </a:r>
          </a:p>
          <a:p>
            <a:pPr lvl="1">
              <a:defRPr/>
            </a:pPr>
            <a:r>
              <a:rPr lang="en-US" dirty="0"/>
              <a:t>Explain basic programming concepts</a:t>
            </a:r>
          </a:p>
          <a:p>
            <a:pPr lvl="1">
              <a:defRPr/>
            </a:pPr>
            <a:r>
              <a:rPr lang="en-US" dirty="0"/>
              <a:t>Write a simple C program</a:t>
            </a:r>
          </a:p>
          <a:p>
            <a:pPr lvl="1">
              <a:defRPr/>
            </a:pPr>
            <a:r>
              <a:rPr lang="en-US" dirty="0"/>
              <a:t>Explain how webpages are created with HTML</a:t>
            </a:r>
          </a:p>
          <a:p>
            <a:pPr lvl="1">
              <a:defRPr/>
            </a:pPr>
            <a:r>
              <a:rPr lang="en-US" dirty="0"/>
              <a:t>Describe and create basic Perl programs</a:t>
            </a:r>
          </a:p>
          <a:p>
            <a:pPr lvl="1">
              <a:defRPr/>
            </a:pPr>
            <a:r>
              <a:rPr lang="en-US" dirty="0"/>
              <a:t>Explain basic object-oriented programming concepts</a:t>
            </a:r>
          </a:p>
          <a:p>
            <a:pPr lvl="1">
              <a:defRPr/>
            </a:pPr>
            <a:r>
              <a:rPr lang="en-US" dirty="0"/>
              <a:t>Describe and create basic Python programs</a:t>
            </a:r>
          </a:p>
        </p:txBody>
      </p:sp>
    </p:spTree>
    <p:extLst>
      <p:ext uri="{BB962C8B-B14F-4D97-AF65-F5344CB8AC3E}">
        <p14:creationId xmlns:p14="http://schemas.microsoft.com/office/powerpoint/2010/main" val="2997004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105"/>
          </a:xfrm>
        </p:spPr>
        <p:txBody>
          <a:bodyPr/>
          <a:lstStyle/>
          <a:p>
            <a:r>
              <a:rPr lang="en-US" altLang="en-US" dirty="0"/>
              <a:t>Branching, Looping, and Testing (BLT) (4 of 4)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7"/>
          </p:nvPr>
        </p:nvSpPr>
        <p:spPr>
          <a:xfrm>
            <a:off x="743576" y="1638300"/>
            <a:ext cx="10711543" cy="43942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/>
              <a:t>Documenting your work is essential</a:t>
            </a:r>
          </a:p>
          <a:p>
            <a:pPr lvl="1">
              <a:defRPr/>
            </a:pPr>
            <a:r>
              <a:rPr lang="en-US" dirty="0"/>
              <a:t>Add comments to your code</a:t>
            </a:r>
          </a:p>
          <a:p>
            <a:pPr lvl="2">
              <a:defRPr/>
            </a:pPr>
            <a:r>
              <a:rPr lang="en-US" dirty="0"/>
              <a:t>Should explain what you are doing</a:t>
            </a:r>
          </a:p>
          <a:p>
            <a:pPr lvl="1">
              <a:defRPr/>
            </a:pPr>
            <a:r>
              <a:rPr lang="en-US" dirty="0"/>
              <a:t>Many programmers find it time-consuming and tedious</a:t>
            </a:r>
          </a:p>
          <a:p>
            <a:pPr lvl="1">
              <a:defRPr/>
            </a:pPr>
            <a:r>
              <a:rPr lang="en-US" dirty="0"/>
              <a:t>It helps others understand your work</a:t>
            </a:r>
          </a:p>
          <a:p>
            <a:pPr>
              <a:defRPr/>
            </a:pPr>
            <a:r>
              <a:rPr lang="en-US" dirty="0"/>
              <a:t>Industry standard</a:t>
            </a:r>
          </a:p>
          <a:p>
            <a:pPr lvl="1">
              <a:defRPr/>
            </a:pPr>
            <a:r>
              <a:rPr lang="en-US" dirty="0"/>
              <a:t>10 bugs for every 1,000 lines of code</a:t>
            </a:r>
          </a:p>
          <a:p>
            <a:pPr>
              <a:defRPr/>
            </a:pPr>
            <a:r>
              <a:rPr lang="en-US" dirty="0"/>
              <a:t>Windows 10 contains over 50 million lines of code</a:t>
            </a:r>
          </a:p>
          <a:p>
            <a:pPr lvl="1">
              <a:defRPr/>
            </a:pPr>
            <a:r>
              <a:rPr lang="en-US" dirty="0"/>
              <a:t>Fewer bugs than the average </a:t>
            </a:r>
          </a:p>
        </p:txBody>
      </p:sp>
    </p:spTree>
    <p:extLst>
      <p:ext uri="{BB962C8B-B14F-4D97-AF65-F5344CB8AC3E}">
        <p14:creationId xmlns:p14="http://schemas.microsoft.com/office/powerpoint/2010/main" val="1140120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Polling Activity 7-1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43576" y="1636776"/>
            <a:ext cx="10711543" cy="3732692"/>
          </a:xfrm>
        </p:spPr>
        <p:txBody>
          <a:bodyPr/>
          <a:lstStyle/>
          <a:p>
            <a:r>
              <a:rPr lang="en-US" sz="2000" dirty="0"/>
              <a:t>An algorithm is defined as which of the following?</a:t>
            </a:r>
          </a:p>
          <a:p>
            <a:endParaRPr lang="en-US" sz="2000" dirty="0"/>
          </a:p>
          <a:p>
            <a:pPr marL="457200" indent="-457200">
              <a:buFont typeface="+mj-lt"/>
              <a:buAutoNum type="alphaLcPeriod"/>
            </a:pPr>
            <a:r>
              <a:rPr lang="en-US" sz="2000" dirty="0"/>
              <a:t>A list of possible solutions for solving a problem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2000" dirty="0"/>
              <a:t>A method for automating a manual process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2000" dirty="0"/>
              <a:t>A program written in a high-level language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2000" dirty="0"/>
              <a:t>A set of instructions for solving a specific problem</a:t>
            </a:r>
          </a:p>
        </p:txBody>
      </p:sp>
    </p:spTree>
    <p:extLst>
      <p:ext uri="{BB962C8B-B14F-4D97-AF65-F5344CB8AC3E}">
        <p14:creationId xmlns:p14="http://schemas.microsoft.com/office/powerpoint/2010/main" val="3623830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1">
      <a:dk1>
        <a:srgbClr val="011892"/>
      </a:dk1>
      <a:lt1>
        <a:srgbClr val="FFFFFF"/>
      </a:lt1>
      <a:dk2>
        <a:srgbClr val="006198"/>
      </a:dk2>
      <a:lt2>
        <a:srgbClr val="E7E6E6"/>
      </a:lt2>
      <a:accent1>
        <a:srgbClr val="0098D4"/>
      </a:accent1>
      <a:accent2>
        <a:srgbClr val="00B7E6"/>
      </a:accent2>
      <a:accent3>
        <a:srgbClr val="81CFEC"/>
      </a:accent3>
      <a:accent4>
        <a:srgbClr val="E8255F"/>
      </a:accent4>
      <a:accent5>
        <a:srgbClr val="FF6300"/>
      </a:accent5>
      <a:accent6>
        <a:srgbClr val="F5B600"/>
      </a:accent6>
      <a:hlink>
        <a:srgbClr val="011892"/>
      </a:hlink>
      <a:folHlink>
        <a:srgbClr val="00206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effectLst/>
      </a:spPr>
      <a:bodyPr wrap="square" lIns="0" tIns="0" rIns="0" rtlCol="0" anchor="b">
        <a:spAutoFit/>
      </a:bodyPr>
      <a:lstStyle>
        <a:defPPr>
          <a:defRPr sz="2000" smtClean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ccessible_PPT_Cengage.potx" id="{8657E95E-D601-4622-93AD-E122BF442589}" vid="{BBF71559-ED4F-42B5-98FD-480A317797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BD9E0DAEFC3E40A59C31973342194A" ma:contentTypeVersion="" ma:contentTypeDescription="Create a new document." ma:contentTypeScope="" ma:versionID="f864db225ba7641a71a5bcc0ce4d9915">
  <xsd:schema xmlns:xsd="http://www.w3.org/2001/XMLSchema" xmlns:xs="http://www.w3.org/2001/XMLSchema" xmlns:p="http://schemas.microsoft.com/office/2006/metadata/properties" xmlns:ns2="5b47f0fb-e24d-44b9-89a4-ff46b5ce035f" xmlns:ns3="dbac95d4-689a-4a2b-9845-ea50641fb23b" targetNamespace="http://schemas.microsoft.com/office/2006/metadata/properties" ma:root="true" ma:fieldsID="ca0abe68bfd46ce60dddf86ace54f11b" ns2:_="" ns3:_="">
    <xsd:import namespace="5b47f0fb-e24d-44b9-89a4-ff46b5ce035f"/>
    <xsd:import namespace="dbac95d4-689a-4a2b-9845-ea50641fb23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Team_x0020_Members" minOccurs="0"/>
                <xsd:element ref="ns3:test1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47f0fb-e24d-44b9-89a4-ff46b5ce035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3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ac95d4-689a-4a2b-9845-ea50641fb23b" elementFormDefault="qualified">
    <xsd:import namespace="http://schemas.microsoft.com/office/2006/documentManagement/types"/>
    <xsd:import namespace="http://schemas.microsoft.com/office/infopath/2007/PartnerControls"/>
    <xsd:element name="Team_x0020_Members" ma:index="10" nillable="true" ma:displayName="Team Members" ma:SearchPeopleOnly="false" ma:SharePointGroup="0" ma:internalName="Team_x0020_Members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test1" ma:index="11" nillable="true" ma:displayName="test1" ma:internalName="test1">
      <xsd:simpleType>
        <xsd:restriction base="dms:Note">
          <xsd:maxLength value="255"/>
        </xsd:restriction>
      </xsd:simpleType>
    </xsd:element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5b47f0fb-e24d-44b9-89a4-ff46b5ce035f">
      <UserInfo>
        <DisplayName/>
        <AccountId xsi:nil="true"/>
        <AccountType/>
      </UserInfo>
    </SharedWithUsers>
    <test1 xmlns="dbac95d4-689a-4a2b-9845-ea50641fb23b" xsi:nil="true"/>
    <Team_x0020_Members xmlns="dbac95d4-689a-4a2b-9845-ea50641fb23b">
      <UserInfo>
        <DisplayName/>
        <AccountId xsi:nil="true"/>
        <AccountType/>
      </UserInfo>
    </Team_x0020_Members>
  </documentManagement>
</p:properties>
</file>

<file path=customXml/itemProps1.xml><?xml version="1.0" encoding="utf-8"?>
<ds:datastoreItem xmlns:ds="http://schemas.openxmlformats.org/officeDocument/2006/customXml" ds:itemID="{E32CFAA7-E308-4DCB-89CD-C84C20E9024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E3CE7F-DB89-4155-88C3-5669EA883D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b47f0fb-e24d-44b9-89a4-ff46b5ce035f"/>
    <ds:schemaRef ds:uri="dbac95d4-689a-4a2b-9845-ea50641fb2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A9BA192-EF86-48DF-982C-2C526A268392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0f302c04-584d-4df5-8948-8b6dd1f3c1a5"/>
    <ds:schemaRef ds:uri="http://schemas.openxmlformats.org/package/2006/metadata/core-properties"/>
    <ds:schemaRef ds:uri="http://schemas.microsoft.com/office/2006/documentManagement/types"/>
    <ds:schemaRef ds:uri="48fa25a7-52b6-4e1f-81c8-80356bf0725f"/>
    <ds:schemaRef ds:uri="http://www.w3.org/XML/1998/namespace"/>
    <ds:schemaRef ds:uri="http://purl.org/dc/dcmitype/"/>
    <ds:schemaRef ds:uri="5b47f0fb-e24d-44b9-89a4-ff46b5ce035f"/>
    <ds:schemaRef ds:uri="dbac95d4-689a-4a2b-9845-ea50641fb23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14350</TotalTime>
  <Words>5502</Words>
  <Application>Microsoft Office PowerPoint</Application>
  <PresentationFormat>Widescreen</PresentationFormat>
  <Paragraphs>871</Paragraphs>
  <Slides>78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9" baseType="lpstr">
      <vt:lpstr>Arial</vt:lpstr>
      <vt:lpstr>Arial</vt:lpstr>
      <vt:lpstr>Calibri</vt:lpstr>
      <vt:lpstr>CheltenhamStd-Book</vt:lpstr>
      <vt:lpstr>Courier New</vt:lpstr>
      <vt:lpstr>CourierStd</vt:lpstr>
      <vt:lpstr>CourierStd-Bold</vt:lpstr>
      <vt:lpstr>Helvetica</vt:lpstr>
      <vt:lpstr>Open Sans</vt:lpstr>
      <vt:lpstr>Summer Font</vt:lpstr>
      <vt:lpstr>Office Theme</vt:lpstr>
      <vt:lpstr>Hands-On Ethical Hacking and Network Defense, Edition 4</vt:lpstr>
      <vt:lpstr>Module Objectives</vt:lpstr>
      <vt:lpstr>Introduction to Computer Programming</vt:lpstr>
      <vt:lpstr>Programming Fundamentals</vt:lpstr>
      <vt:lpstr>Branching, Looping, and Testing (BLT) (1 of 4)</vt:lpstr>
      <vt:lpstr>Branching, Looping, and Testing (BLT) (2 of 4)</vt:lpstr>
      <vt:lpstr>Branching, Looping, and Testing (BLT) (3 of 4)</vt:lpstr>
      <vt:lpstr>Branching, Looping, and Testing (BLT) (4 of 4)</vt:lpstr>
      <vt:lpstr>Polling Activity 7-1</vt:lpstr>
      <vt:lpstr>Polling Activity 7-1: Answer</vt:lpstr>
      <vt:lpstr>Discussion Activity 7-1</vt:lpstr>
      <vt:lpstr>Discussion Activity 7-1: Answer</vt:lpstr>
      <vt:lpstr>Learning the C Language (1 of 3) </vt:lpstr>
      <vt:lpstr>Learning the C Language (2 of 3) </vt:lpstr>
      <vt:lpstr>Learning the C Language (3 of 3)</vt:lpstr>
      <vt:lpstr>Anatomy of a C Program (1 of 3)</vt:lpstr>
      <vt:lpstr>Anatomy of a C Program (2 of 3) </vt:lpstr>
      <vt:lpstr>Anatomy of a C Program (3 of 3) </vt:lpstr>
      <vt:lpstr>Declaring Variables</vt:lpstr>
      <vt:lpstr>Variable Types in C</vt:lpstr>
      <vt:lpstr>Conversion Specifiers in C</vt:lpstr>
      <vt:lpstr>Mathematical Operators in C</vt:lpstr>
      <vt:lpstr>Relational and Logical Operators in C</vt:lpstr>
      <vt:lpstr>Branching, Looping, and Testing in C (1 of 6)</vt:lpstr>
      <vt:lpstr>Branching, Looping, and Testing in C (2 of 6)</vt:lpstr>
      <vt:lpstr>Branching, Looping, and Testing in C (3 of 6)</vt:lpstr>
      <vt:lpstr>Branching, Looping, and Testing in C (4 of 6)</vt:lpstr>
      <vt:lpstr>Branching, Looping, and Testing in C (5 of 6)</vt:lpstr>
      <vt:lpstr>Branching, Looping, and Testing in C (6 of 6)</vt:lpstr>
      <vt:lpstr>Knowledge Check Activity 7-1 </vt:lpstr>
      <vt:lpstr>Knowledge Check Activity 7-1: Answer</vt:lpstr>
      <vt:lpstr>Knowledge Check Activity 7-2</vt:lpstr>
      <vt:lpstr>Knowledge Check Activity 7-2: Answer</vt:lpstr>
      <vt:lpstr>Understanding HTML Basics</vt:lpstr>
      <vt:lpstr>Creating a Webpage with HTML</vt:lpstr>
      <vt:lpstr>HTML Formatting Tags</vt:lpstr>
      <vt:lpstr>Creating a Webpage with HTML (1 of 2)</vt:lpstr>
      <vt:lpstr>Creating a Webpage with HTML (2 of 2)</vt:lpstr>
      <vt:lpstr>Understanding Perl</vt:lpstr>
      <vt:lpstr>Background on Perl</vt:lpstr>
      <vt:lpstr>Understanding the Basics of Perl (1 of 3) </vt:lpstr>
      <vt:lpstr>Understanding the Basics of Perl (2 of 3) </vt:lpstr>
      <vt:lpstr>Understanding the Basics of Perl (3 of 3)</vt:lpstr>
      <vt:lpstr>Understanding the BLT of Perl</vt:lpstr>
      <vt:lpstr>Branching in Perl</vt:lpstr>
      <vt:lpstr>Looping in Perl</vt:lpstr>
      <vt:lpstr>Testing Conditions in Perl (1 of 3)</vt:lpstr>
      <vt:lpstr>Testing Conditions in Perl (2 of 3)</vt:lpstr>
      <vt:lpstr>Testing Conditions in Perl (3 of 3)</vt:lpstr>
      <vt:lpstr>Perl Operators (1 of 3)</vt:lpstr>
      <vt:lpstr>Perl Operators (2 of 3)</vt:lpstr>
      <vt:lpstr>Perl Operators (3 of 3)</vt:lpstr>
      <vt:lpstr>Understanding Object-Oriented Programming Concepts</vt:lpstr>
      <vt:lpstr>Components of Object-Oriented Programming (1 of 2) </vt:lpstr>
      <vt:lpstr>Components of Object-Oriented Programming (2 of 2) </vt:lpstr>
      <vt:lpstr>Win32 API Functions (1 of 3)</vt:lpstr>
      <vt:lpstr>Win32 API Functions (2 of 3)</vt:lpstr>
      <vt:lpstr>Win32 API Functions (3 of 3)</vt:lpstr>
      <vt:lpstr>Polling Activity 7-2</vt:lpstr>
      <vt:lpstr>Polling Activity 7-2: Answer</vt:lpstr>
      <vt:lpstr>Python</vt:lpstr>
      <vt:lpstr>Understanding the Basics of Python</vt:lpstr>
      <vt:lpstr>Understanding the BLT of Python (1 of 4)</vt:lpstr>
      <vt:lpstr>Understanding the BLT of Python (2 of 4)</vt:lpstr>
      <vt:lpstr>Understanding the BLT of Python (3 of 4)</vt:lpstr>
      <vt:lpstr>Understanding the BLT of Python (4 of 4)</vt:lpstr>
      <vt:lpstr>Python Operators (1 of 2)</vt:lpstr>
      <vt:lpstr>Python Operators (2 of 2)</vt:lpstr>
      <vt:lpstr>If Statements and Logical Operators (1 of 3)</vt:lpstr>
      <vt:lpstr>If Statements and Logical Operators (2 of 3)</vt:lpstr>
      <vt:lpstr>If Statements and Logical Operators (3 of 3)</vt:lpstr>
      <vt:lpstr>Python Shell (R E P L)</vt:lpstr>
      <vt:lpstr>Object-Oriented Programming in Python</vt:lpstr>
      <vt:lpstr>An Overview of Ruby (1 of 3) </vt:lpstr>
      <vt:lpstr>An Overview of Ruby (2 of 3) </vt:lpstr>
      <vt:lpstr>An Overview of Ruby (3 of 3) </vt:lpstr>
      <vt:lpstr>Self-Assessment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4: Constitutional Law</dc:title>
  <dc:creator>Onderdonk, Natalie</dc:creator>
  <cp:lastModifiedBy>ansrsource_17</cp:lastModifiedBy>
  <cp:revision>400</cp:revision>
  <dcterms:created xsi:type="dcterms:W3CDTF">2020-07-27T16:46:05Z</dcterms:created>
  <dcterms:modified xsi:type="dcterms:W3CDTF">2022-02-23T13:18:02Z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0x010100DCBD9E0DAEFC3E40A59C31973342194A</vt:lpwstr>
  </property>
</Properties>
</file>

<file path=docProps/thumbnail.jpeg>
</file>